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310" r:id="rId6"/>
    <p:sldId id="298" r:id="rId7"/>
    <p:sldId id="274" r:id="rId8"/>
    <p:sldId id="612" r:id="rId9"/>
    <p:sldId id="299" r:id="rId10"/>
    <p:sldId id="609" r:id="rId11"/>
    <p:sldId id="610" r:id="rId12"/>
    <p:sldId id="620" r:id="rId13"/>
    <p:sldId id="652" r:id="rId14"/>
    <p:sldId id="671" r:id="rId15"/>
    <p:sldId id="637" r:id="rId16"/>
    <p:sldId id="626" r:id="rId17"/>
    <p:sldId id="642" r:id="rId18"/>
    <p:sldId id="638" r:id="rId19"/>
    <p:sldId id="643" r:id="rId20"/>
    <p:sldId id="644" r:id="rId21"/>
    <p:sldId id="653" r:id="rId22"/>
    <p:sldId id="654" r:id="rId23"/>
    <p:sldId id="655" r:id="rId24"/>
    <p:sldId id="656" r:id="rId25"/>
    <p:sldId id="629" r:id="rId26"/>
    <p:sldId id="657" r:id="rId27"/>
    <p:sldId id="659" r:id="rId28"/>
    <p:sldId id="631" r:id="rId29"/>
    <p:sldId id="660" r:id="rId30"/>
    <p:sldId id="661" r:id="rId31"/>
    <p:sldId id="662" r:id="rId32"/>
    <p:sldId id="633" r:id="rId33"/>
    <p:sldId id="649" r:id="rId34"/>
    <p:sldId id="670" r:id="rId35"/>
    <p:sldId id="663" r:id="rId36"/>
    <p:sldId id="664" r:id="rId37"/>
    <p:sldId id="635" r:id="rId38"/>
    <p:sldId id="668" r:id="rId39"/>
    <p:sldId id="667" r:id="rId40"/>
    <p:sldId id="651" r:id="rId41"/>
    <p:sldId id="636" r:id="rId42"/>
    <p:sldId id="669" r:id="rId43"/>
    <p:sldId id="666" r:id="rId44"/>
    <p:sldId id="639" r:id="rId45"/>
    <p:sldId id="640" r:id="rId46"/>
    <p:sldId id="641" r:id="rId47"/>
    <p:sldId id="292"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346"/>
    <a:srgbClr val="C00000"/>
    <a:srgbClr val="4472C4"/>
    <a:srgbClr val="ED7D31"/>
    <a:srgbClr val="FFFFFF"/>
    <a:srgbClr val="5B9BD5"/>
    <a:srgbClr val="70AD47"/>
    <a:srgbClr val="72AE4A"/>
    <a:srgbClr val="E1E1E1"/>
    <a:srgbClr val="4E7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4" autoAdjust="0"/>
    <p:restoredTop sz="94249" autoAdjust="0"/>
  </p:normalViewPr>
  <p:slideViewPr>
    <p:cSldViewPr snapToGrid="0" snapToObjects="1" showGuides="1">
      <p:cViewPr varScale="1">
        <p:scale>
          <a:sx n="119" d="100"/>
          <a:sy n="119" d="100"/>
        </p:scale>
        <p:origin x="216" y="280"/>
      </p:cViewPr>
      <p:guideLst>
        <p:guide orient="horz" pos="234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95779-B18D-41D7-A794-55E4AC93BA47}" type="datetimeFigureOut">
              <a:rPr lang="es-CO" smtClean="0"/>
              <a:t>4/03/19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0E2F2-46A5-414E-8C7E-C3945D5FCDD2}" type="slidenum">
              <a:rPr lang="es-CO" smtClean="0"/>
              <a:t>‹Nº›</a:t>
            </a:fld>
            <a:endParaRPr lang="es-CO"/>
          </a:p>
        </p:txBody>
      </p:sp>
    </p:spTree>
    <p:extLst>
      <p:ext uri="{BB962C8B-B14F-4D97-AF65-F5344CB8AC3E}">
        <p14:creationId xmlns:p14="http://schemas.microsoft.com/office/powerpoint/2010/main" val="124040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0E2F2-46A5-414E-8C7E-C3945D5FCDD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73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29</a:t>
            </a:fld>
            <a:endParaRPr lang="es-CO"/>
          </a:p>
        </p:txBody>
      </p:sp>
    </p:spTree>
    <p:extLst>
      <p:ext uri="{BB962C8B-B14F-4D97-AF65-F5344CB8AC3E}">
        <p14:creationId xmlns:p14="http://schemas.microsoft.com/office/powerpoint/2010/main" val="243593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30</a:t>
            </a:fld>
            <a:endParaRPr lang="es-CO"/>
          </a:p>
        </p:txBody>
      </p:sp>
    </p:spTree>
    <p:extLst>
      <p:ext uri="{BB962C8B-B14F-4D97-AF65-F5344CB8AC3E}">
        <p14:creationId xmlns:p14="http://schemas.microsoft.com/office/powerpoint/2010/main" val="2539294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31</a:t>
            </a:fld>
            <a:endParaRPr lang="es-CO" dirty="0"/>
          </a:p>
        </p:txBody>
      </p:sp>
    </p:spTree>
    <p:extLst>
      <p:ext uri="{BB962C8B-B14F-4D97-AF65-F5344CB8AC3E}">
        <p14:creationId xmlns:p14="http://schemas.microsoft.com/office/powerpoint/2010/main" val="9198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34</a:t>
            </a:fld>
            <a:endParaRPr lang="es-CO"/>
          </a:p>
        </p:txBody>
      </p:sp>
    </p:spTree>
    <p:extLst>
      <p:ext uri="{BB962C8B-B14F-4D97-AF65-F5344CB8AC3E}">
        <p14:creationId xmlns:p14="http://schemas.microsoft.com/office/powerpoint/2010/main" val="298116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35</a:t>
            </a:fld>
            <a:endParaRPr lang="es-CO"/>
          </a:p>
        </p:txBody>
      </p:sp>
    </p:spTree>
    <p:extLst>
      <p:ext uri="{BB962C8B-B14F-4D97-AF65-F5344CB8AC3E}">
        <p14:creationId xmlns:p14="http://schemas.microsoft.com/office/powerpoint/2010/main" val="297082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36</a:t>
            </a:fld>
            <a:endParaRPr lang="es-CO"/>
          </a:p>
        </p:txBody>
      </p:sp>
    </p:spTree>
    <p:extLst>
      <p:ext uri="{BB962C8B-B14F-4D97-AF65-F5344CB8AC3E}">
        <p14:creationId xmlns:p14="http://schemas.microsoft.com/office/powerpoint/2010/main" val="307539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37</a:t>
            </a:fld>
            <a:endParaRPr lang="es-CO"/>
          </a:p>
        </p:txBody>
      </p:sp>
    </p:spTree>
    <p:extLst>
      <p:ext uri="{BB962C8B-B14F-4D97-AF65-F5344CB8AC3E}">
        <p14:creationId xmlns:p14="http://schemas.microsoft.com/office/powerpoint/2010/main" val="169928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12</a:t>
            </a:fld>
            <a:endParaRPr lang="es-CO"/>
          </a:p>
        </p:txBody>
      </p:sp>
    </p:spTree>
    <p:extLst>
      <p:ext uri="{BB962C8B-B14F-4D97-AF65-F5344CB8AC3E}">
        <p14:creationId xmlns:p14="http://schemas.microsoft.com/office/powerpoint/2010/main" val="415193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13</a:t>
            </a:fld>
            <a:endParaRPr lang="es-CO"/>
          </a:p>
        </p:txBody>
      </p:sp>
    </p:spTree>
    <p:extLst>
      <p:ext uri="{BB962C8B-B14F-4D97-AF65-F5344CB8AC3E}">
        <p14:creationId xmlns:p14="http://schemas.microsoft.com/office/powerpoint/2010/main" val="131998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17</a:t>
            </a:fld>
            <a:endParaRPr lang="es-CO"/>
          </a:p>
        </p:txBody>
      </p:sp>
    </p:spTree>
    <p:extLst>
      <p:ext uri="{BB962C8B-B14F-4D97-AF65-F5344CB8AC3E}">
        <p14:creationId xmlns:p14="http://schemas.microsoft.com/office/powerpoint/2010/main" val="115824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18</a:t>
            </a:fld>
            <a:endParaRPr lang="es-CO"/>
          </a:p>
        </p:txBody>
      </p:sp>
    </p:spTree>
    <p:extLst>
      <p:ext uri="{BB962C8B-B14F-4D97-AF65-F5344CB8AC3E}">
        <p14:creationId xmlns:p14="http://schemas.microsoft.com/office/powerpoint/2010/main" val="395786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22</a:t>
            </a:fld>
            <a:endParaRPr lang="es-CO"/>
          </a:p>
        </p:txBody>
      </p:sp>
    </p:spTree>
    <p:extLst>
      <p:ext uri="{BB962C8B-B14F-4D97-AF65-F5344CB8AC3E}">
        <p14:creationId xmlns:p14="http://schemas.microsoft.com/office/powerpoint/2010/main" val="19082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23</a:t>
            </a:fld>
            <a:endParaRPr lang="es-CO"/>
          </a:p>
        </p:txBody>
      </p:sp>
    </p:spTree>
    <p:extLst>
      <p:ext uri="{BB962C8B-B14F-4D97-AF65-F5344CB8AC3E}">
        <p14:creationId xmlns:p14="http://schemas.microsoft.com/office/powerpoint/2010/main" val="4122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25</a:t>
            </a:fld>
            <a:endParaRPr lang="es-CO"/>
          </a:p>
        </p:txBody>
      </p:sp>
    </p:spTree>
    <p:extLst>
      <p:ext uri="{BB962C8B-B14F-4D97-AF65-F5344CB8AC3E}">
        <p14:creationId xmlns:p14="http://schemas.microsoft.com/office/powerpoint/2010/main" val="1050658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26</a:t>
            </a:fld>
            <a:endParaRPr lang="es-CO"/>
          </a:p>
        </p:txBody>
      </p:sp>
    </p:spTree>
    <p:extLst>
      <p:ext uri="{BB962C8B-B14F-4D97-AF65-F5344CB8AC3E}">
        <p14:creationId xmlns:p14="http://schemas.microsoft.com/office/powerpoint/2010/main" val="723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E0CB3-92D9-6849-8233-D6B01DEF962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4A7BCB79-3FA7-C045-BDEB-986D0B01E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572A20F6-366C-464E-9104-2A28ECAAAE06}"/>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4D6B544-49DB-8149-B60F-A32EF11A9BC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2542E03-5CAB-E940-B93D-E5A85053726E}"/>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2097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ADA70C-19B7-0C48-99D2-98C9FFDFEE88}"/>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7F98FFC7-E408-4E48-8090-A08E9C3369B9}"/>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4D2DE4B-2C34-4D4C-8855-569793D97BC0}"/>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381F27C-39FD-044C-B684-A2DCCC72DAE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90AD838-8CB8-8847-9498-D6F7A79FFC65}"/>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42176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B0DE8A-9B9B-FB4F-A1BD-2F303FB72B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1961034-3084-2340-88D9-17B1CD839BF2}"/>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1A4541D-BF28-154B-868A-B1EC83218CE3}"/>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838DC45-E60D-F245-A04E-67957AE985E1}"/>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77671AA8-4671-AC42-B675-94488AE46051}"/>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40551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7BD7-679E-403E-BFDB-05A2D6B5377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DC24B6A-ABEA-4DC3-A257-812C9A60D991}"/>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D8EFFCE3-97C7-4F91-87EA-23999D9B82A0}"/>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A19C5D52-5FDB-4C8C-93C2-C2A6AD76E47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1316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D68DE-CE58-41E0-9709-9639DA0E54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83EDF41-6399-45DF-A3D6-B353D2011795}"/>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CDF3473B-9135-4D91-9FF1-04AE644598BF}"/>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B6F36547-A91E-4B46-B0FA-3FCA5DA1169B}"/>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58196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64490-A7E1-614E-A338-45F0C6C754B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EA726A3B-18D2-914D-9FB9-5DC3B8A1C9D8}"/>
              </a:ext>
            </a:extLst>
          </p:cNvPr>
          <p:cNvSpPr>
            <a:spLocks noGrp="1"/>
          </p:cNvSpPr>
          <p:nvPr>
            <p:ph idx="1"/>
          </p:nvPr>
        </p:nvSpPr>
        <p:spPr/>
        <p:txBody>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7722A55E-F12E-664E-9AD5-B430A72B6AC3}"/>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CFA5242-8CD7-0943-8327-A7B63BB94FD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C54DC869-DED3-E049-938D-E204AB13C9B3}"/>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40767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4C136F-1C95-7E41-9321-076715A4A90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6EAD233-03B4-0448-B1F4-BC6EBCFD6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2117FDF7-EAEB-B542-911F-AFC2A85F0250}"/>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8C61B101-C057-9048-B1A5-2E0AE6FCF15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A6AA425-200B-6B4E-9089-7F5BA5226C44}"/>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25742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FE400-8C6F-F34B-B60E-43604B4602C0}"/>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93734DFF-5DA8-C14A-9493-B370B17ED484}"/>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ADD0277C-245A-8842-830D-144593E6F0DD}"/>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1798B2A3-37A6-654C-9B24-2001023E534E}"/>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9E9D4FE2-EBF5-DA42-AC1B-ED11D753B51F}"/>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C31BB1A-DF2B-B54B-897F-52A639CE5572}"/>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643236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20579-1587-3B4D-9E65-B0B633413D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92DCF5D2-F3A0-2F4B-8A28-BA5776BB5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43ABCD4D-EC71-5E4F-8E54-9FF45425A438}"/>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B92CDE04-8968-9C40-B2E4-58304BF465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32707D58-C947-0C45-BC77-83D1A2BFB2FA}"/>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9B0170F7-67F2-1D42-9144-12CFE5B25179}"/>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8" name="Marcador de pie de página 7">
            <a:extLst>
              <a:ext uri="{FF2B5EF4-FFF2-40B4-BE49-F238E27FC236}">
                <a16:creationId xmlns:a16="http://schemas.microsoft.com/office/drawing/2014/main" id="{AC8FB88E-65BD-254B-A3DA-DC5EE75F3D97}"/>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1A60CB5F-90D4-384D-871A-B30CD8DD3698}"/>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8105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711C7-4BE9-8B4A-A99B-143952ACB1E9}"/>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4D1D02A8-C69A-3D4D-B9E3-56FD30BA1A5B}"/>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4" name="Marcador de pie de página 3">
            <a:extLst>
              <a:ext uri="{FF2B5EF4-FFF2-40B4-BE49-F238E27FC236}">
                <a16:creationId xmlns:a16="http://schemas.microsoft.com/office/drawing/2014/main" id="{19AC7CA7-13C9-0341-92E4-9785B8AB31D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813F7345-4024-9D48-862A-201EDD79AE10}"/>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878951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09B533-1ACE-0346-849F-87FA40E8705E}"/>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3" name="Marcador de pie de página 2">
            <a:extLst>
              <a:ext uri="{FF2B5EF4-FFF2-40B4-BE49-F238E27FC236}">
                <a16:creationId xmlns:a16="http://schemas.microsoft.com/office/drawing/2014/main" id="{B0392802-7743-8F4B-A8AA-207427972F12}"/>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B7EE6676-D0BB-EB47-A268-D07E2503D0F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75632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980A-8FEF-0F4F-8262-6AF46367B3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F484CC9B-28F5-8C40-AAD3-039CDCCD5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F0750D17-B305-3B40-9318-DD7BF0F49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589AD0A7-9FFF-BE4D-B449-7EE1F7BE145D}"/>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86713B27-79C5-554A-A7E3-28C2579FFA6D}"/>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7369EE32-CE7F-3747-8DF6-653FF1C27BDC}"/>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88804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4041C-DE76-1749-8D92-192116B82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EA3259A4-514E-A046-8703-EF85B585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E26295E5-2714-D542-8806-89D871134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3763C50B-DE31-8847-8F4D-BEF73A018635}"/>
              </a:ext>
            </a:extLst>
          </p:cNvPr>
          <p:cNvSpPr>
            <a:spLocks noGrp="1"/>
          </p:cNvSpPr>
          <p:nvPr>
            <p:ph type="dt" sz="half" idx="10"/>
          </p:nvPr>
        </p:nvSpPr>
        <p:spPr/>
        <p:txBody>
          <a:bodyPr/>
          <a:lstStyle/>
          <a:p>
            <a:fld id="{F62CE68D-CF43-3A46-8EAF-A9CA4608B997}" type="datetimeFigureOut">
              <a:rPr lang="es-ES_tradnl" smtClean="0"/>
              <a:t>4/3/19</a:t>
            </a:fld>
            <a:endParaRPr lang="es-ES_tradnl"/>
          </a:p>
        </p:txBody>
      </p:sp>
      <p:sp>
        <p:nvSpPr>
          <p:cNvPr id="6" name="Marcador de pie de página 5">
            <a:extLst>
              <a:ext uri="{FF2B5EF4-FFF2-40B4-BE49-F238E27FC236}">
                <a16:creationId xmlns:a16="http://schemas.microsoft.com/office/drawing/2014/main" id="{63CA6E38-B240-7845-9DFD-680989F1776A}"/>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41931D7C-DCF7-2246-A475-B55D6181F5EA}"/>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51810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CCFD0B3-E577-8140-AAD3-E6D991A6C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52FE82D-0475-9148-8CC4-F809E6024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C277EFF3-BF14-EF48-85AA-5770E47ED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CE68D-CF43-3A46-8EAF-A9CA4608B997}" type="datetimeFigureOut">
              <a:rPr lang="es-ES_tradnl" smtClean="0"/>
              <a:t>4/3/19</a:t>
            </a:fld>
            <a:endParaRPr lang="es-ES_tradnl"/>
          </a:p>
        </p:txBody>
      </p:sp>
      <p:sp>
        <p:nvSpPr>
          <p:cNvPr id="5" name="Marcador de pie de página 4">
            <a:extLst>
              <a:ext uri="{FF2B5EF4-FFF2-40B4-BE49-F238E27FC236}">
                <a16:creationId xmlns:a16="http://schemas.microsoft.com/office/drawing/2014/main" id="{2646A0E9-F7BD-8349-B83D-BB6B27C5C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C21101A6-C6D8-5444-B442-584AA1CA3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83992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8.wdp"/><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2.wdp"/><Relationship Id="rId5" Type="http://schemas.microsoft.com/office/2007/relationships/hdphoto" Target="../media/hdphoto7.wdp"/><Relationship Id="rId10" Type="http://schemas.openxmlformats.org/officeDocument/2006/relationships/image" Target="../media/image13.png"/><Relationship Id="rId4" Type="http://schemas.openxmlformats.org/officeDocument/2006/relationships/image" Target="../media/image41.png"/><Relationship Id="rId9"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0" y="66260"/>
            <a:ext cx="12192000" cy="6858000"/>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558035" y="730652"/>
            <a:ext cx="4315057" cy="1200329"/>
          </a:xfrm>
          <a:prstGeom prst="rect">
            <a:avLst/>
          </a:prstGeom>
        </p:spPr>
        <p:txBody>
          <a:bodyPr wrap="square">
            <a:spAutoFit/>
          </a:bodyPr>
          <a:lstStyle/>
          <a:p>
            <a:pPr algn="ctr"/>
            <a:r>
              <a:rPr lang="es-CO" sz="7200" b="1" dirty="0">
                <a:solidFill>
                  <a:srgbClr val="346232"/>
                </a:solidFill>
                <a:effectLst>
                  <a:outerShdw blurRad="38100" dist="38100" dir="2700000" algn="tl">
                    <a:srgbClr val="000000">
                      <a:alpha val="43137"/>
                    </a:srgbClr>
                  </a:outerShdw>
                </a:effectLst>
              </a:rPr>
              <a:t>PRIMERA</a:t>
            </a:r>
          </a:p>
        </p:txBody>
      </p:sp>
      <p:sp>
        <p:nvSpPr>
          <p:cNvPr id="3" name="Rectángulo 2">
            <a:extLst>
              <a:ext uri="{FF2B5EF4-FFF2-40B4-BE49-F238E27FC236}">
                <a16:creationId xmlns:a16="http://schemas.microsoft.com/office/drawing/2014/main" id="{0D65193F-1885-4EA1-A3E0-C736AC62FED3}"/>
              </a:ext>
            </a:extLst>
          </p:cNvPr>
          <p:cNvSpPr/>
          <p:nvPr/>
        </p:nvSpPr>
        <p:spPr>
          <a:xfrm>
            <a:off x="6882784" y="561375"/>
            <a:ext cx="2399568"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DIRECCIÓN DE </a:t>
            </a:r>
          </a:p>
        </p:txBody>
      </p:sp>
      <p:sp>
        <p:nvSpPr>
          <p:cNvPr id="4" name="Rectángulo 3">
            <a:extLst>
              <a:ext uri="{FF2B5EF4-FFF2-40B4-BE49-F238E27FC236}">
                <a16:creationId xmlns:a16="http://schemas.microsoft.com/office/drawing/2014/main" id="{D68A6EFD-5E60-4E4E-BA0B-9357B697FF56}"/>
              </a:ext>
            </a:extLst>
          </p:cNvPr>
          <p:cNvSpPr/>
          <p:nvPr/>
        </p:nvSpPr>
        <p:spPr>
          <a:xfrm>
            <a:off x="7833417" y="1448596"/>
            <a:ext cx="3565528" cy="1107996"/>
          </a:xfrm>
          <a:prstGeom prst="rect">
            <a:avLst/>
          </a:prstGeom>
        </p:spPr>
        <p:txBody>
          <a:bodyPr wrap="none">
            <a:spAutoFit/>
          </a:bodyPr>
          <a:lstStyle/>
          <a:p>
            <a:pPr algn="ctr"/>
            <a:r>
              <a:rPr lang="es-CO" sz="6600" b="1" dirty="0">
                <a:solidFill>
                  <a:srgbClr val="346232"/>
                </a:solidFill>
                <a:effectLst>
                  <a:outerShdw blurRad="38100" dist="38100" dir="2700000" algn="tl">
                    <a:srgbClr val="000000">
                      <a:alpha val="43137"/>
                    </a:srgbClr>
                  </a:outerShdw>
                </a:effectLst>
              </a:rPr>
              <a:t>INFANCIA</a:t>
            </a:r>
          </a:p>
        </p:txBody>
      </p:sp>
      <p:sp>
        <p:nvSpPr>
          <p:cNvPr id="6" name="Rectángulo 5">
            <a:extLst>
              <a:ext uri="{FF2B5EF4-FFF2-40B4-BE49-F238E27FC236}">
                <a16:creationId xmlns:a16="http://schemas.microsoft.com/office/drawing/2014/main" id="{EEE8347A-DABD-43BF-805A-34F4CBDC2758}"/>
              </a:ext>
            </a:extLst>
          </p:cNvPr>
          <p:cNvSpPr/>
          <p:nvPr/>
        </p:nvSpPr>
        <p:spPr>
          <a:xfrm>
            <a:off x="5896147" y="2830961"/>
            <a:ext cx="5991053" cy="954107"/>
          </a:xfrm>
          <a:prstGeom prst="rect">
            <a:avLst/>
          </a:prstGeom>
        </p:spPr>
        <p:txBody>
          <a:bodyPr wrap="square">
            <a:spAutoFit/>
          </a:bodyPr>
          <a:lstStyle/>
          <a:p>
            <a:pPr algn="ctr"/>
            <a:r>
              <a:rPr lang="es-CO" sz="2800" b="1" dirty="0">
                <a:solidFill>
                  <a:srgbClr val="346232"/>
                </a:solidFill>
                <a:effectLst>
                  <a:outerShdw blurRad="38100" dist="38100" dir="2700000" algn="tl">
                    <a:srgbClr val="000000">
                      <a:alpha val="43137"/>
                    </a:srgbClr>
                  </a:outerShdw>
                </a:effectLst>
              </a:rPr>
              <a:t>SUBDIRECCIÓN DE OPERACIÓN DE LA ATENCIÓN A LA PRIMERA INFANCIA </a:t>
            </a:r>
          </a:p>
        </p:txBody>
      </p:sp>
    </p:spTree>
    <p:extLst>
      <p:ext uri="{BB962C8B-B14F-4D97-AF65-F5344CB8AC3E}">
        <p14:creationId xmlns:p14="http://schemas.microsoft.com/office/powerpoint/2010/main" val="3667506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893267" y="3784564"/>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2328418" y="3506556"/>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1071299" y="1219518"/>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990903" y="2883299"/>
            <a:ext cx="1489319" cy="1186129"/>
            <a:chOff x="480582" y="2682014"/>
            <a:chExt cx="1489319"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80582" y="290139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MARIA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1433" y="33383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432866" y="3093337"/>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61487" y="3336073"/>
            <a:ext cx="396069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100820" y="3278003"/>
            <a:ext cx="2225289"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TERRITORIAL</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362913"/>
            <a:ext cx="5960328" cy="46404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latin typeface="Arial" panose="020B0604020202020204" pitchFamily="34" charset="0"/>
                <a:cs typeface="Arial" panose="020B0604020202020204" pitchFamily="34" charset="0"/>
              </a:rPr>
              <a:t>LIDERAR EL EQUIPO DE APOYO A LA OPERACIÓN TERRITORIAL </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517118"/>
            <a:ext cx="5960328" cy="62930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DE APOYO A LA SUPERVISIÓN Y OPERACIÓN TERRITORIAL </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5036999"/>
            <a:ext cx="5960328" cy="52151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ARTICULAR PROCESOS CON LA SUBDIRECCIÓN DE GESTIÓN TÉCNICA PARA LA ATENCIÓN A LA PRIMERA INFANCIA</a:t>
            </a:r>
          </a:p>
        </p:txBody>
      </p:sp>
      <p:sp>
        <p:nvSpPr>
          <p:cNvPr id="22" name="Rectangle 60">
            <a:extLst>
              <a:ext uri="{FF2B5EF4-FFF2-40B4-BE49-F238E27FC236}">
                <a16:creationId xmlns:a16="http://schemas.microsoft.com/office/drawing/2014/main" id="{66B05006-A8EE-449B-A13A-BD04BFB1E3BE}"/>
              </a:ext>
            </a:extLst>
          </p:cNvPr>
          <p:cNvSpPr>
            <a:spLocks noChangeAspect="1"/>
          </p:cNvSpPr>
          <p:nvPr/>
        </p:nvSpPr>
        <p:spPr>
          <a:xfrm>
            <a:off x="2836367" y="3334532"/>
            <a:ext cx="1809242" cy="338554"/>
          </a:xfrm>
          <a:prstGeom prst="rect">
            <a:avLst/>
          </a:prstGeom>
          <a:noFill/>
        </p:spPr>
        <p:txBody>
          <a:bodyPr wrap="square" lIns="91440" tIns="45720" rIns="91440" bIns="45720">
            <a:spAutoFit/>
          </a:bodyPr>
          <a:lstStyle/>
          <a:p>
            <a:pPr algn="ctr"/>
            <a:r>
              <a:rPr lang="en-US" sz="1600" b="1" dirty="0">
                <a:ln w="0"/>
                <a:solidFill>
                  <a:schemeClr val="bg1"/>
                </a:solidFill>
                <a:latin typeface="Century Gothic" panose="020B0502020202020204" pitchFamily="34" charset="0"/>
                <a:cs typeface="Arial" panose="020B0604020202020204" pitchFamily="34" charset="0"/>
              </a:rPr>
              <a:t>CONSUELO</a:t>
            </a:r>
            <a:endParaRPr lang="en-US" sz="1600" b="1" cap="none" spc="0" dirty="0">
              <a:ln w="0"/>
              <a:solidFill>
                <a:schemeClr val="bg1"/>
              </a:solidFill>
              <a:latin typeface="Century Gothic" panose="020B0502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B20C4F9C-2306-4412-9437-437CD1F01F10}"/>
              </a:ext>
            </a:extLst>
          </p:cNvPr>
          <p:cNvSpPr/>
          <p:nvPr/>
        </p:nvSpPr>
        <p:spPr>
          <a:xfrm>
            <a:off x="5073778" y="2909667"/>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ARTICULAR PROCESOS CON LA LÍDER DEL EQUIPO DEL APOYO A LA SUPERVISIÓN</a:t>
            </a:r>
          </a:p>
        </p:txBody>
      </p:sp>
      <p:sp>
        <p:nvSpPr>
          <p:cNvPr id="10" name="Rectángulo 9">
            <a:extLst>
              <a:ext uri="{FF2B5EF4-FFF2-40B4-BE49-F238E27FC236}">
                <a16:creationId xmlns:a16="http://schemas.microsoft.com/office/drawing/2014/main" id="{D6199041-011D-43EE-BDCF-E39C494A0D7C}"/>
              </a:ext>
            </a:extLst>
          </p:cNvPr>
          <p:cNvSpPr/>
          <p:nvPr/>
        </p:nvSpPr>
        <p:spPr>
          <a:xfrm>
            <a:off x="5073778" y="4230650"/>
            <a:ext cx="5960328" cy="7386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7" name="Imagen 16">
            <a:extLst>
              <a:ext uri="{FF2B5EF4-FFF2-40B4-BE49-F238E27FC236}">
                <a16:creationId xmlns:a16="http://schemas.microsoft.com/office/drawing/2014/main" id="{9B574EA5-9500-425F-B142-28625F95D71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002093" y="2851127"/>
            <a:ext cx="665991" cy="665991"/>
          </a:xfrm>
          <a:prstGeom prst="rect">
            <a:avLst/>
          </a:prstGeom>
        </p:spPr>
      </p:pic>
    </p:spTree>
    <p:extLst>
      <p:ext uri="{BB962C8B-B14F-4D97-AF65-F5344CB8AC3E}">
        <p14:creationId xmlns:p14="http://schemas.microsoft.com/office/powerpoint/2010/main" val="137308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left)">
                                      <p:cBhvr>
                                        <p:cTn id="23" dur="500"/>
                                        <p:tgtEl>
                                          <p:spTgt spid="12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9" grpId="0"/>
      <p:bldP spid="5" grpId="0" animBg="1"/>
      <p:bldP spid="9" grpId="0" animBg="1"/>
      <p:bldP spid="2" grpId="0"/>
      <p:bldP spid="3" grpId="0" animBg="1"/>
      <p:bldP spid="6" grpId="0" animBg="1"/>
      <p:bldP spid="8" grpId="0" animBg="1"/>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a:extLst>
              <a:ext uri="{FF2B5EF4-FFF2-40B4-BE49-F238E27FC236}">
                <a16:creationId xmlns:a16="http://schemas.microsoft.com/office/drawing/2014/main" id="{F46C6FEC-1448-48CF-BB85-E5FE691BD201}"/>
              </a:ext>
            </a:extLst>
          </p:cNvPr>
          <p:cNvGrpSpPr/>
          <p:nvPr/>
        </p:nvGrpSpPr>
        <p:grpSpPr>
          <a:xfrm>
            <a:off x="-1366078" y="1881903"/>
            <a:ext cx="3644662" cy="3155254"/>
            <a:chOff x="4961054" y="1067510"/>
            <a:chExt cx="2326904" cy="2008746"/>
          </a:xfrm>
        </p:grpSpPr>
        <p:sp>
          <p:nvSpPr>
            <p:cNvPr id="50" name="Hexagon 12">
              <a:extLst>
                <a:ext uri="{FF2B5EF4-FFF2-40B4-BE49-F238E27FC236}">
                  <a16:creationId xmlns:a16="http://schemas.microsoft.com/office/drawing/2014/main" id="{61DB75AF-3558-4AA2-A65E-9923557B0840}"/>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Hexagon 13">
              <a:extLst>
                <a:ext uri="{FF2B5EF4-FFF2-40B4-BE49-F238E27FC236}">
                  <a16:creationId xmlns:a16="http://schemas.microsoft.com/office/drawing/2014/main" id="{7D402C00-28D7-4F0C-9AE2-64CEC2C364C1}"/>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 name="Gráfico 8" descr="Tendencia al alza">
            <a:extLst>
              <a:ext uri="{FF2B5EF4-FFF2-40B4-BE49-F238E27FC236}">
                <a16:creationId xmlns:a16="http://schemas.microsoft.com/office/drawing/2014/main" id="{B366B178-AD87-47B3-A7A9-12AE2242D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89" y="2535209"/>
            <a:ext cx="914400" cy="914400"/>
          </a:xfrm>
          <a:prstGeom prst="rect">
            <a:avLst/>
          </a:prstGeom>
        </p:spPr>
      </p:pic>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879593" y="289555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196847" y="353506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4">
            <a:extLst>
              <a:ext uri="{FF2B5EF4-FFF2-40B4-BE49-F238E27FC236}">
                <a16:creationId xmlns:a16="http://schemas.microsoft.com/office/drawing/2014/main" id="{9A7A955A-2490-4306-AEB0-518D5FA6444A}"/>
              </a:ext>
            </a:extLst>
          </p:cNvPr>
          <p:cNvSpPr/>
          <p:nvPr/>
        </p:nvSpPr>
        <p:spPr>
          <a:xfrm rot="1778765">
            <a:off x="3800469" y="4426123"/>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Hexagon 16">
            <a:extLst>
              <a:ext uri="{FF2B5EF4-FFF2-40B4-BE49-F238E27FC236}">
                <a16:creationId xmlns:a16="http://schemas.microsoft.com/office/drawing/2014/main" id="{0897983B-540C-442B-B8D8-D5E45EE3BC8F}"/>
              </a:ext>
            </a:extLst>
          </p:cNvPr>
          <p:cNvSpPr/>
          <p:nvPr/>
        </p:nvSpPr>
        <p:spPr>
          <a:xfrm>
            <a:off x="3544203" y="34699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Hexagon 17">
            <a:extLst>
              <a:ext uri="{FF2B5EF4-FFF2-40B4-BE49-F238E27FC236}">
                <a16:creationId xmlns:a16="http://schemas.microsoft.com/office/drawing/2014/main" id="{994408F7-7E4C-4D2E-9BC8-D137261710A6}"/>
              </a:ext>
            </a:extLst>
          </p:cNvPr>
          <p:cNvSpPr/>
          <p:nvPr/>
        </p:nvSpPr>
        <p:spPr>
          <a:xfrm>
            <a:off x="3635917" y="35459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54">
            <a:extLst>
              <a:ext uri="{FF2B5EF4-FFF2-40B4-BE49-F238E27FC236}">
                <a16:creationId xmlns:a16="http://schemas.microsoft.com/office/drawing/2014/main" id="{1032FBAF-993B-444A-BB12-43FAB5B93CF9}"/>
              </a:ext>
            </a:extLst>
          </p:cNvPr>
          <p:cNvSpPr txBox="1"/>
          <p:nvPr/>
        </p:nvSpPr>
        <p:spPr>
          <a:xfrm>
            <a:off x="266487" y="305408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EQUIPO</a:t>
            </a:r>
            <a:endParaRPr kumimoji="0" lang="en-US" sz="20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138" name="Hexagon 29">
            <a:extLst>
              <a:ext uri="{FF2B5EF4-FFF2-40B4-BE49-F238E27FC236}">
                <a16:creationId xmlns:a16="http://schemas.microsoft.com/office/drawing/2014/main" id="{D8D91D83-5FAA-4F20-857A-72CA47F195CD}"/>
              </a:ext>
            </a:extLst>
          </p:cNvPr>
          <p:cNvSpPr/>
          <p:nvPr/>
        </p:nvSpPr>
        <p:spPr>
          <a:xfrm>
            <a:off x="2390733" y="285157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Hexagon 30">
            <a:extLst>
              <a:ext uri="{FF2B5EF4-FFF2-40B4-BE49-F238E27FC236}">
                <a16:creationId xmlns:a16="http://schemas.microsoft.com/office/drawing/2014/main" id="{31039DE3-1216-4F5C-8076-51F7016E065A}"/>
              </a:ext>
            </a:extLst>
          </p:cNvPr>
          <p:cNvSpPr/>
          <p:nvPr/>
        </p:nvSpPr>
        <p:spPr>
          <a:xfrm>
            <a:off x="2463716" y="2842687"/>
            <a:ext cx="1301013" cy="1132011"/>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387467" y="3226524"/>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ALEJANDRO</a:t>
            </a:r>
          </a:p>
        </p:txBody>
      </p:sp>
      <p:sp>
        <p:nvSpPr>
          <p:cNvPr id="159" name="Hexagon 16">
            <a:extLst>
              <a:ext uri="{FF2B5EF4-FFF2-40B4-BE49-F238E27FC236}">
                <a16:creationId xmlns:a16="http://schemas.microsoft.com/office/drawing/2014/main" id="{332B8930-BCCA-43E4-AC88-062F9CC49A28}"/>
              </a:ext>
            </a:extLst>
          </p:cNvPr>
          <p:cNvSpPr/>
          <p:nvPr/>
        </p:nvSpPr>
        <p:spPr>
          <a:xfrm>
            <a:off x="2490555" y="15978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Hexagon 17">
            <a:extLst>
              <a:ext uri="{FF2B5EF4-FFF2-40B4-BE49-F238E27FC236}">
                <a16:creationId xmlns:a16="http://schemas.microsoft.com/office/drawing/2014/main" id="{38D21634-92C8-4611-B56B-EC5B3908A12B}"/>
              </a:ext>
            </a:extLst>
          </p:cNvPr>
          <p:cNvSpPr/>
          <p:nvPr/>
        </p:nvSpPr>
        <p:spPr>
          <a:xfrm>
            <a:off x="2563538" y="16354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25">
            <a:extLst>
              <a:ext uri="{FF2B5EF4-FFF2-40B4-BE49-F238E27FC236}">
                <a16:creationId xmlns:a16="http://schemas.microsoft.com/office/drawing/2014/main" id="{9E2F2451-2D71-41EC-91B8-6855F68D9826}"/>
              </a:ext>
            </a:extLst>
          </p:cNvPr>
          <p:cNvSpPr/>
          <p:nvPr/>
        </p:nvSpPr>
        <p:spPr>
          <a:xfrm>
            <a:off x="3062924" y="4076006"/>
            <a:ext cx="129754" cy="129754"/>
          </a:xfrm>
          <a:prstGeom prst="ellipse">
            <a:avLst/>
          </a:prstGeom>
          <a:solidFill>
            <a:srgbClr val="4C737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2" name="Straight Arrow Connector 27">
            <a:extLst>
              <a:ext uri="{FF2B5EF4-FFF2-40B4-BE49-F238E27FC236}">
                <a16:creationId xmlns:a16="http://schemas.microsoft.com/office/drawing/2014/main" id="{E2184474-F8C3-48CC-A8A5-1DFA09673AAF}"/>
              </a:ext>
            </a:extLst>
          </p:cNvPr>
          <p:cNvCxnSpPr>
            <a:cxnSpLocks/>
            <a:stCxn id="161" idx="4"/>
          </p:cNvCxnSpPr>
          <p:nvPr/>
        </p:nvCxnSpPr>
        <p:spPr>
          <a:xfrm>
            <a:off x="3127801" y="4205760"/>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Hexagon 16">
            <a:extLst>
              <a:ext uri="{FF2B5EF4-FFF2-40B4-BE49-F238E27FC236}">
                <a16:creationId xmlns:a16="http://schemas.microsoft.com/office/drawing/2014/main" id="{97FC9631-B32B-4C2E-AEB6-A6E04B6FFEFC}"/>
              </a:ext>
            </a:extLst>
          </p:cNvPr>
          <p:cNvSpPr/>
          <p:nvPr/>
        </p:nvSpPr>
        <p:spPr>
          <a:xfrm>
            <a:off x="3600312" y="220202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Hexagon 17">
            <a:extLst>
              <a:ext uri="{FF2B5EF4-FFF2-40B4-BE49-F238E27FC236}">
                <a16:creationId xmlns:a16="http://schemas.microsoft.com/office/drawing/2014/main" id="{C35A0868-DAA4-4F71-9265-AADA0D8A2524}"/>
              </a:ext>
            </a:extLst>
          </p:cNvPr>
          <p:cNvSpPr/>
          <p:nvPr/>
        </p:nvSpPr>
        <p:spPr>
          <a:xfrm>
            <a:off x="3673295" y="223970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367264" y="342352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GERENA</a:t>
            </a: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4990" y="2536081"/>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JOSE</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3480" y="2727271"/>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LOZANO</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17734" y="196644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CARMENZA</a:t>
            </a: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81235" y="22029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ROJAS</a:t>
            </a:r>
          </a:p>
        </p:txBody>
      </p:sp>
      <p:sp>
        <p:nvSpPr>
          <p:cNvPr id="81" name="TextBox 54">
            <a:extLst>
              <a:ext uri="{FF2B5EF4-FFF2-40B4-BE49-F238E27FC236}">
                <a16:creationId xmlns:a16="http://schemas.microsoft.com/office/drawing/2014/main" id="{C8C41FD3-0A3C-416D-8BFC-E78518B3FF38}"/>
              </a:ext>
            </a:extLst>
          </p:cNvPr>
          <p:cNvSpPr txBox="1"/>
          <p:nvPr/>
        </p:nvSpPr>
        <p:spPr>
          <a:xfrm>
            <a:off x="-41676" y="3254967"/>
            <a:ext cx="2289635" cy="461665"/>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MONITOREO</a:t>
            </a:r>
            <a:endParaRPr kumimoji="0" lang="en-US" sz="36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1" i="0" u="none" strike="noStrike" kern="1200" cap="none" spc="0" normalizeH="0" baseline="0" noProof="0" dirty="0">
                <a:ln>
                  <a:noFill/>
                </a:ln>
                <a:solidFill>
                  <a:srgbClr val="346232"/>
                </a:solidFill>
                <a:effectLst/>
                <a:uLnTx/>
                <a:uFillTx/>
                <a:latin typeface="Calibri" panose="020F0502020204030204"/>
                <a:ea typeface="+mn-ea"/>
                <a:cs typeface="+mn-cs"/>
              </a:rPr>
              <a:t>Equipo Primario</a:t>
            </a:r>
          </a:p>
        </p:txBody>
      </p:sp>
      <p:sp>
        <p:nvSpPr>
          <p:cNvPr id="101" name="Rectangle 14">
            <a:extLst>
              <a:ext uri="{FF2B5EF4-FFF2-40B4-BE49-F238E27FC236}">
                <a16:creationId xmlns:a16="http://schemas.microsoft.com/office/drawing/2014/main" id="{5EE5E67A-91D6-460F-9C2F-5D83342C1057}"/>
              </a:ext>
            </a:extLst>
          </p:cNvPr>
          <p:cNvSpPr/>
          <p:nvPr/>
        </p:nvSpPr>
        <p:spPr>
          <a:xfrm rot="1778765">
            <a:off x="2099193" y="4843217"/>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Hexagon 16">
            <a:extLst>
              <a:ext uri="{FF2B5EF4-FFF2-40B4-BE49-F238E27FC236}">
                <a16:creationId xmlns:a16="http://schemas.microsoft.com/office/drawing/2014/main" id="{A85B6FAE-F3C0-4F8D-B7BC-BD86B9D4BC89}"/>
              </a:ext>
            </a:extLst>
          </p:cNvPr>
          <p:cNvSpPr/>
          <p:nvPr/>
        </p:nvSpPr>
        <p:spPr>
          <a:xfrm>
            <a:off x="2412565" y="410748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Hexagon 17">
            <a:extLst>
              <a:ext uri="{FF2B5EF4-FFF2-40B4-BE49-F238E27FC236}">
                <a16:creationId xmlns:a16="http://schemas.microsoft.com/office/drawing/2014/main" id="{A15A51DF-7920-47BB-902D-3E9091BE357F}"/>
              </a:ext>
            </a:extLst>
          </p:cNvPr>
          <p:cNvSpPr/>
          <p:nvPr/>
        </p:nvSpPr>
        <p:spPr>
          <a:xfrm>
            <a:off x="2485548" y="414516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3527219" y="377938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DIEGO</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3532339" y="397938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BUENDIA</a:t>
            </a:r>
          </a:p>
        </p:txBody>
      </p:sp>
      <p:sp>
        <p:nvSpPr>
          <p:cNvPr id="2" name="Rectángulo 1">
            <a:extLst>
              <a:ext uri="{FF2B5EF4-FFF2-40B4-BE49-F238E27FC236}">
                <a16:creationId xmlns:a16="http://schemas.microsoft.com/office/drawing/2014/main" id="{B2C8930C-465D-4E23-B32D-6C2250907B64}"/>
              </a:ext>
            </a:extLst>
          </p:cNvPr>
          <p:cNvSpPr/>
          <p:nvPr/>
        </p:nvSpPr>
        <p:spPr>
          <a:xfrm>
            <a:off x="430987" y="3596680"/>
            <a:ext cx="14766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Y CONTROL</a:t>
            </a: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360328" y="46723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FUENTES</a:t>
            </a: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374988" y="4425420"/>
            <a:ext cx="1478468"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ESTEBAN</a:t>
            </a:r>
          </a:p>
        </p:txBody>
      </p:sp>
      <p:sp>
        <p:nvSpPr>
          <p:cNvPr id="48" name="Rectángulo: esquinas redondeadas 47">
            <a:extLst>
              <a:ext uri="{FF2B5EF4-FFF2-40B4-BE49-F238E27FC236}">
                <a16:creationId xmlns:a16="http://schemas.microsoft.com/office/drawing/2014/main" id="{0D292B88-B3D7-43A5-BE2A-7ADABE78F6F4}"/>
              </a:ext>
            </a:extLst>
          </p:cNvPr>
          <p:cNvSpPr/>
          <p:nvPr/>
        </p:nvSpPr>
        <p:spPr>
          <a:xfrm rot="16200000">
            <a:off x="3304286" y="3099739"/>
            <a:ext cx="4502293" cy="492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FUNCIONES</a:t>
            </a:r>
          </a:p>
        </p:txBody>
      </p:sp>
      <p:pic>
        <p:nvPicPr>
          <p:cNvPr id="7" name="Gráfico 6" descr="Gráfico de barras">
            <a:extLst>
              <a:ext uri="{FF2B5EF4-FFF2-40B4-BE49-F238E27FC236}">
                <a16:creationId xmlns:a16="http://schemas.microsoft.com/office/drawing/2014/main" id="{050C3B22-522A-4834-B8A8-4A2B2A5BF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312" y="2548387"/>
            <a:ext cx="914400" cy="914400"/>
          </a:xfrm>
          <a:prstGeom prst="rect">
            <a:avLst/>
          </a:prstGeom>
        </p:spPr>
      </p:pic>
      <p:pic>
        <p:nvPicPr>
          <p:cNvPr id="5" name="Gráfico 4" descr="Lupa">
            <a:extLst>
              <a:ext uri="{FF2B5EF4-FFF2-40B4-BE49-F238E27FC236}">
                <a16:creationId xmlns:a16="http://schemas.microsoft.com/office/drawing/2014/main" id="{9D21F961-B1F8-4B44-AB5B-0BE6699DE1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37415" y="2503994"/>
            <a:ext cx="914400" cy="914400"/>
          </a:xfrm>
          <a:prstGeom prst="rect">
            <a:avLst/>
          </a:prstGeom>
        </p:spPr>
      </p:pic>
      <p:sp>
        <p:nvSpPr>
          <p:cNvPr id="40" name="Rectángulo 39">
            <a:extLst>
              <a:ext uri="{FF2B5EF4-FFF2-40B4-BE49-F238E27FC236}">
                <a16:creationId xmlns:a16="http://schemas.microsoft.com/office/drawing/2014/main" id="{BC3376D8-2D93-4D9D-B33D-E051AC819813}"/>
              </a:ext>
            </a:extLst>
          </p:cNvPr>
          <p:cNvSpPr/>
          <p:nvPr/>
        </p:nvSpPr>
        <p:spPr>
          <a:xfrm>
            <a:off x="5899536" y="1094811"/>
            <a:ext cx="5960328" cy="5030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PLANEACIÓN Y SEGUIMIENTO A LOS PROCESOS DE CONTRATACIÓN DE LOS SERVICIOS DE ATENCIÓN</a:t>
            </a:r>
          </a:p>
        </p:txBody>
      </p:sp>
      <p:sp>
        <p:nvSpPr>
          <p:cNvPr id="41" name="Rectángulo 40">
            <a:extLst>
              <a:ext uri="{FF2B5EF4-FFF2-40B4-BE49-F238E27FC236}">
                <a16:creationId xmlns:a16="http://schemas.microsoft.com/office/drawing/2014/main" id="{827D12D3-71A3-4344-BDAA-667F355154F3}"/>
              </a:ext>
            </a:extLst>
          </p:cNvPr>
          <p:cNvSpPr/>
          <p:nvPr/>
        </p:nvSpPr>
        <p:spPr>
          <a:xfrm>
            <a:off x="5899536" y="1639505"/>
            <a:ext cx="5960328" cy="4099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FINANCIERO Y DEFINICIÓN DE ESTRATEGIAS DE OPTIMIZACIÓN DE LOS RECURSOS.</a:t>
            </a:r>
          </a:p>
        </p:txBody>
      </p:sp>
      <p:sp>
        <p:nvSpPr>
          <p:cNvPr id="42" name="Rectángulo 41">
            <a:extLst>
              <a:ext uri="{FF2B5EF4-FFF2-40B4-BE49-F238E27FC236}">
                <a16:creationId xmlns:a16="http://schemas.microsoft.com/office/drawing/2014/main" id="{700E09B9-8F64-482F-8375-F8D964AE8CCA}"/>
              </a:ext>
            </a:extLst>
          </p:cNvPr>
          <p:cNvSpPr/>
          <p:nvPr/>
        </p:nvSpPr>
        <p:spPr>
          <a:xfrm>
            <a:off x="5894257" y="2652195"/>
            <a:ext cx="5960328" cy="35339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AL PLAN DE MEJORAMIENTO DE LA CONTRALORIA.</a:t>
            </a:r>
          </a:p>
        </p:txBody>
      </p:sp>
      <p:sp>
        <p:nvSpPr>
          <p:cNvPr id="43" name="Rectángulo 42">
            <a:extLst>
              <a:ext uri="{FF2B5EF4-FFF2-40B4-BE49-F238E27FC236}">
                <a16:creationId xmlns:a16="http://schemas.microsoft.com/office/drawing/2014/main" id="{D85C7C84-F127-4A56-A5CB-C914730C1DC0}"/>
              </a:ext>
            </a:extLst>
          </p:cNvPr>
          <p:cNvSpPr/>
          <p:nvPr/>
        </p:nvSpPr>
        <p:spPr>
          <a:xfrm>
            <a:off x="5894257" y="3623652"/>
            <a:ext cx="5960328" cy="4942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ARTICULAR PROCESOS CON LA SUBDIRECCIÓN DE GESTIÓN TÉCNICA PARA LA ATENCIÓN A LA PRIMERA INFANCIA</a:t>
            </a:r>
          </a:p>
        </p:txBody>
      </p:sp>
      <p:sp>
        <p:nvSpPr>
          <p:cNvPr id="44" name="Rectángulo 43">
            <a:extLst>
              <a:ext uri="{FF2B5EF4-FFF2-40B4-BE49-F238E27FC236}">
                <a16:creationId xmlns:a16="http://schemas.microsoft.com/office/drawing/2014/main" id="{5D1EDE76-B0B1-47D0-B479-4EE355E0C90A}"/>
              </a:ext>
            </a:extLst>
          </p:cNvPr>
          <p:cNvSpPr/>
          <p:nvPr/>
        </p:nvSpPr>
        <p:spPr>
          <a:xfrm>
            <a:off x="5894257" y="2075751"/>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PLANEACIÓN DE HERRAMIENTAS TECNOLOGICAS PARA EL PROCESAMIENTO DE DATOS Y REPORTES</a:t>
            </a:r>
          </a:p>
        </p:txBody>
      </p:sp>
      <p:sp>
        <p:nvSpPr>
          <p:cNvPr id="45" name="Rectángulo 44">
            <a:extLst>
              <a:ext uri="{FF2B5EF4-FFF2-40B4-BE49-F238E27FC236}">
                <a16:creationId xmlns:a16="http://schemas.microsoft.com/office/drawing/2014/main" id="{EC40A799-3493-488A-A52F-D91EA2145373}"/>
              </a:ext>
            </a:extLst>
          </p:cNvPr>
          <p:cNvSpPr/>
          <p:nvPr/>
        </p:nvSpPr>
        <p:spPr>
          <a:xfrm>
            <a:off x="5894257" y="3090343"/>
            <a:ext cx="5960328" cy="47473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SEGUIMIENTO A LAS HERRAMIENTAS DE CONTROL Y GESTIÓN DE LA INFORMACIÓN.</a:t>
            </a:r>
          </a:p>
        </p:txBody>
      </p:sp>
      <p:sp>
        <p:nvSpPr>
          <p:cNvPr id="46" name="Rectángulo 45">
            <a:extLst>
              <a:ext uri="{FF2B5EF4-FFF2-40B4-BE49-F238E27FC236}">
                <a16:creationId xmlns:a16="http://schemas.microsoft.com/office/drawing/2014/main" id="{DB6A25C1-684B-4E81-896D-6CBC95106E22}"/>
              </a:ext>
            </a:extLst>
          </p:cNvPr>
          <p:cNvSpPr/>
          <p:nvPr/>
        </p:nvSpPr>
        <p:spPr>
          <a:xfrm>
            <a:off x="5894257" y="4176515"/>
            <a:ext cx="5960328" cy="4494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CONSOLIDACIÓN, ANALISIS Y GENERACIÓN DE REPORTES E INFORMES SOBRE LA OPERACIÓN DE LOS SERVICIOS DE PI</a:t>
            </a:r>
          </a:p>
        </p:txBody>
      </p:sp>
      <p:sp>
        <p:nvSpPr>
          <p:cNvPr id="47" name="Rectángulo 46">
            <a:extLst>
              <a:ext uri="{FF2B5EF4-FFF2-40B4-BE49-F238E27FC236}">
                <a16:creationId xmlns:a16="http://schemas.microsoft.com/office/drawing/2014/main" id="{DB7C64A9-3DE6-4CBB-AC56-BB2BAF6407E8}"/>
              </a:ext>
            </a:extLst>
          </p:cNvPr>
          <p:cNvSpPr/>
          <p:nvPr/>
        </p:nvSpPr>
        <p:spPr>
          <a:xfrm>
            <a:off x="5894257" y="4685391"/>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
        <p:nvSpPr>
          <p:cNvPr id="52" name="Rectángulo 51">
            <a:extLst>
              <a:ext uri="{FF2B5EF4-FFF2-40B4-BE49-F238E27FC236}">
                <a16:creationId xmlns:a16="http://schemas.microsoft.com/office/drawing/2014/main" id="{23AC230F-F6A9-4401-ADEC-43668B233EA0}"/>
              </a:ext>
            </a:extLst>
          </p:cNvPr>
          <p:cNvSpPr/>
          <p:nvPr/>
        </p:nvSpPr>
        <p:spPr>
          <a:xfrm>
            <a:off x="5878993" y="5173862"/>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Tree>
    <p:extLst>
      <p:ext uri="{BB962C8B-B14F-4D97-AF65-F5344CB8AC3E}">
        <p14:creationId xmlns:p14="http://schemas.microsoft.com/office/powerpoint/2010/main" val="23615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8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fill="hold"/>
                                        <p:tgtEl>
                                          <p:spTgt spid="48"/>
                                        </p:tgtEl>
                                        <p:attrNameLst>
                                          <p:attrName>ppt_x</p:attrName>
                                        </p:attrNameLst>
                                      </p:cBhvr>
                                      <p:tavLst>
                                        <p:tav tm="0">
                                          <p:val>
                                            <p:strVal val="#ppt_x"/>
                                          </p:val>
                                        </p:tav>
                                        <p:tav tm="100000">
                                          <p:val>
                                            <p:strVal val="#ppt_x"/>
                                          </p:val>
                                        </p:tav>
                                      </p:tavLst>
                                    </p:anim>
                                    <p:anim calcmode="lin" valueType="num">
                                      <p:cBhvr additive="base">
                                        <p:cTn id="7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left)">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ipe(left)">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left)">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wipe(left)">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left)">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2" grpId="0" animBg="1"/>
      <p:bldP spid="133" grpId="0" animBg="1"/>
      <p:bldP spid="137" grpId="0"/>
      <p:bldP spid="138" grpId="0" animBg="1"/>
      <p:bldP spid="139" grpId="0" animBg="1"/>
      <p:bldP spid="155" grpId="0"/>
      <p:bldP spid="159" grpId="0" animBg="1"/>
      <p:bldP spid="160" grpId="0" animBg="1"/>
      <p:bldP spid="161" grpId="0" animBg="1"/>
      <p:bldP spid="176" grpId="0" animBg="1"/>
      <p:bldP spid="177" grpId="0" animBg="1"/>
      <p:bldP spid="180" grpId="0"/>
      <p:bldP spid="183" grpId="0"/>
      <p:bldP spid="184" grpId="0"/>
      <p:bldP spid="185" grpId="0"/>
      <p:bldP spid="186" grpId="0"/>
      <p:bldP spid="81" grpId="0"/>
      <p:bldP spid="101" grpId="0" animBg="1"/>
      <p:bldP spid="102" grpId="0" animBg="1"/>
      <p:bldP spid="103" grpId="0" animBg="1"/>
      <p:bldP spid="106" grpId="0"/>
      <p:bldP spid="107" grpId="0"/>
      <p:bldP spid="2" grpId="0"/>
      <p:bldP spid="182" grpId="0"/>
      <p:bldP spid="181" grpId="0"/>
      <p:bldP spid="48" grpId="0" animBg="1"/>
      <p:bldP spid="40" grpId="0" animBg="1"/>
      <p:bldP spid="41" grpId="0" animBg="1"/>
      <p:bldP spid="42" grpId="0" animBg="1"/>
      <p:bldP spid="43" grpId="0" animBg="1"/>
      <p:bldP spid="44" grpId="0" animBg="1"/>
      <p:bldP spid="45" grpId="0" animBg="1"/>
      <p:bldP spid="46" grpId="0" animBg="1"/>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a:cxnSpLocks/>
          </p:cNvCxnSpPr>
          <p:nvPr/>
        </p:nvCxnSpPr>
        <p:spPr>
          <a:xfrm flipV="1">
            <a:off x="2060254" y="961733"/>
            <a:ext cx="8629788" cy="5138"/>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728496" y="3538061"/>
            <a:ext cx="531568" cy="0"/>
          </a:xfrm>
          <a:prstGeom prst="line">
            <a:avLst/>
          </a:prstGeom>
        </p:spPr>
        <p:style>
          <a:lnRef idx="3">
            <a:schemeClr val="accent6"/>
          </a:lnRef>
          <a:fillRef idx="0">
            <a:schemeClr val="accent6"/>
          </a:fillRef>
          <a:effectRef idx="2">
            <a:schemeClr val="accent6"/>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1366078" y="1881903"/>
            <a:ext cx="3644662" cy="3155254"/>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4600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ALEJANDRO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3890069" y="284070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947821" y="291945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449215" y="28445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522198" y="28822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445436" y="33658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CASTRO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373893" y="31785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CATALINA</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8232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sp>
        <p:nvSpPr>
          <p:cNvPr id="47" name="Rectangle 60">
            <a:extLst>
              <a:ext uri="{FF2B5EF4-FFF2-40B4-BE49-F238E27FC236}">
                <a16:creationId xmlns:a16="http://schemas.microsoft.com/office/drawing/2014/main" id="{3F8A563D-20E1-4BAC-90D2-2679D7A3D6AC}"/>
              </a:ext>
            </a:extLst>
          </p:cNvPr>
          <p:cNvSpPr>
            <a:spLocks noChangeAspect="1"/>
          </p:cNvSpPr>
          <p:nvPr/>
        </p:nvSpPr>
        <p:spPr>
          <a:xfrm>
            <a:off x="3837832" y="338636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48" name="TextBox 54">
            <a:extLst>
              <a:ext uri="{FF2B5EF4-FFF2-40B4-BE49-F238E27FC236}">
                <a16:creationId xmlns:a16="http://schemas.microsoft.com/office/drawing/2014/main" id="{5D6BBD1B-5317-4796-8F9A-D46C5734A593}"/>
              </a:ext>
            </a:extLst>
          </p:cNvPr>
          <p:cNvSpPr txBox="1"/>
          <p:nvPr/>
        </p:nvSpPr>
        <p:spPr>
          <a:xfrm>
            <a:off x="333369" y="306811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sp>
        <p:nvSpPr>
          <p:cNvPr id="6" name="Rectángulo 5">
            <a:extLst>
              <a:ext uri="{FF2B5EF4-FFF2-40B4-BE49-F238E27FC236}">
                <a16:creationId xmlns:a16="http://schemas.microsoft.com/office/drawing/2014/main" id="{47DE15FD-3E77-4593-9670-8FFEA3D4F24A}"/>
              </a:ext>
            </a:extLst>
          </p:cNvPr>
          <p:cNvSpPr/>
          <p:nvPr/>
        </p:nvSpPr>
        <p:spPr>
          <a:xfrm>
            <a:off x="-216710" y="3350502"/>
            <a:ext cx="2438296" cy="646331"/>
          </a:xfrm>
          <a:prstGeom prst="rect">
            <a:avLst/>
          </a:prstGeom>
        </p:spPr>
        <p:txBody>
          <a:bodyPr wrap="square">
            <a:spAutoFit/>
          </a:body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ADMINISTRATIVA</a:t>
            </a:r>
            <a:r>
              <a:rPr lang="en-US" dirty="0">
                <a:solidFill>
                  <a:srgbClr val="4C7379"/>
                </a:solidFill>
                <a:latin typeface="Century Gothic" panose="020B0502020202020204" pitchFamily="34" charset="0"/>
                <a:ea typeface="Microsoft JhengHei UI Light" panose="020B0304030504040204" pitchFamily="34" charset="-120"/>
              </a:rPr>
              <a:t> </a:t>
            </a:r>
          </a:p>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Y SEGUIMIENTO</a:t>
            </a:r>
            <a:endParaRPr lang="en-US" sz="2800" b="1" dirty="0">
              <a:solidFill>
                <a:srgbClr val="4C7379"/>
              </a:solidFill>
              <a:latin typeface="Century Gothic" panose="020B0502020202020204" pitchFamily="34" charset="0"/>
              <a:ea typeface="Microsoft JhengHei UI Light" panose="020B0304030504040204" pitchFamily="34" charset="-120"/>
            </a:endParaRPr>
          </a:p>
        </p:txBody>
      </p:sp>
      <p:sp>
        <p:nvSpPr>
          <p:cNvPr id="28" name="Rectángulo 27">
            <a:extLst>
              <a:ext uri="{FF2B5EF4-FFF2-40B4-BE49-F238E27FC236}">
                <a16:creationId xmlns:a16="http://schemas.microsoft.com/office/drawing/2014/main" id="{F00BFD2B-6ADF-444E-9059-016F04BAA106}"/>
              </a:ext>
            </a:extLst>
          </p:cNvPr>
          <p:cNvSpPr/>
          <p:nvPr/>
        </p:nvSpPr>
        <p:spPr>
          <a:xfrm>
            <a:off x="5980670" y="1337629"/>
            <a:ext cx="5531698" cy="36013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A LA GESTIÓN ADMINISTRATIVA.</a:t>
            </a:r>
          </a:p>
        </p:txBody>
      </p:sp>
      <p:sp>
        <p:nvSpPr>
          <p:cNvPr id="30" name="Rectángulo: esquinas redondeadas 29">
            <a:extLst>
              <a:ext uri="{FF2B5EF4-FFF2-40B4-BE49-F238E27FC236}">
                <a16:creationId xmlns:a16="http://schemas.microsoft.com/office/drawing/2014/main" id="{C7995443-D318-47D6-9615-C55EBC014BAF}"/>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31" name="Rectángulo 30">
            <a:extLst>
              <a:ext uri="{FF2B5EF4-FFF2-40B4-BE49-F238E27FC236}">
                <a16:creationId xmlns:a16="http://schemas.microsoft.com/office/drawing/2014/main" id="{E355B962-33D5-4FAD-A732-F7F6441F9424}"/>
              </a:ext>
            </a:extLst>
          </p:cNvPr>
          <p:cNvSpPr/>
          <p:nvPr/>
        </p:nvSpPr>
        <p:spPr>
          <a:xfrm>
            <a:off x="5976727" y="1772846"/>
            <a:ext cx="5531698" cy="40378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PROGRAMACIÓN Y SEGUIMIENTO AGENDA SUBDIRECTORA</a:t>
            </a:r>
          </a:p>
        </p:txBody>
      </p:sp>
      <p:sp>
        <p:nvSpPr>
          <p:cNvPr id="32" name="Rectángulo 31">
            <a:extLst>
              <a:ext uri="{FF2B5EF4-FFF2-40B4-BE49-F238E27FC236}">
                <a16:creationId xmlns:a16="http://schemas.microsoft.com/office/drawing/2014/main" id="{25DA63D3-35EE-418E-B7AD-BCAD06AFA579}"/>
              </a:ext>
            </a:extLst>
          </p:cNvPr>
          <p:cNvSpPr/>
          <p:nvPr/>
        </p:nvSpPr>
        <p:spPr>
          <a:xfrm>
            <a:off x="5955452" y="3273691"/>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GESTIÓN DEL TALENTO HUMANO</a:t>
            </a:r>
          </a:p>
        </p:txBody>
      </p:sp>
      <p:sp>
        <p:nvSpPr>
          <p:cNvPr id="34" name="Rectángulo 33">
            <a:extLst>
              <a:ext uri="{FF2B5EF4-FFF2-40B4-BE49-F238E27FC236}">
                <a16:creationId xmlns:a16="http://schemas.microsoft.com/office/drawing/2014/main" id="{0B4DCB87-0534-4425-B4B5-5A3A1D8AD4AA}"/>
              </a:ext>
            </a:extLst>
          </p:cNvPr>
          <p:cNvSpPr/>
          <p:nvPr/>
        </p:nvSpPr>
        <p:spPr>
          <a:xfrm>
            <a:off x="5974502" y="2244316"/>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COMPROMISOS DE LA  SUBDIRECCION DE OPERACIÓN, DIRECCION DE PRIMERA INFANCIA</a:t>
            </a:r>
          </a:p>
        </p:txBody>
      </p:sp>
      <p:sp>
        <p:nvSpPr>
          <p:cNvPr id="7" name="Rectángulo 6">
            <a:extLst>
              <a:ext uri="{FF2B5EF4-FFF2-40B4-BE49-F238E27FC236}">
                <a16:creationId xmlns:a16="http://schemas.microsoft.com/office/drawing/2014/main" id="{461988B5-EB86-4275-89F9-455ED46E5A34}"/>
              </a:ext>
            </a:extLst>
          </p:cNvPr>
          <p:cNvSpPr/>
          <p:nvPr/>
        </p:nvSpPr>
        <p:spPr>
          <a:xfrm>
            <a:off x="5985612" y="2845189"/>
            <a:ext cx="5503708" cy="3554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SEGUIMIENTO A CORREOS, CORRESPONDENCIA Y SIM.</a:t>
            </a:r>
          </a:p>
        </p:txBody>
      </p:sp>
      <p:sp>
        <p:nvSpPr>
          <p:cNvPr id="36" name="Rectángulo 35">
            <a:extLst>
              <a:ext uri="{FF2B5EF4-FFF2-40B4-BE49-F238E27FC236}">
                <a16:creationId xmlns:a16="http://schemas.microsoft.com/office/drawing/2014/main" id="{4ECC2130-0723-46E5-ABD9-2145D73E2E87}"/>
              </a:ext>
            </a:extLst>
          </p:cNvPr>
          <p:cNvSpPr/>
          <p:nvPr/>
        </p:nvSpPr>
        <p:spPr>
          <a:xfrm>
            <a:off x="5955452" y="3706842"/>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PAGO HONORARIOS A LOS CONTRATISTAS</a:t>
            </a:r>
          </a:p>
        </p:txBody>
      </p:sp>
      <p:sp>
        <p:nvSpPr>
          <p:cNvPr id="37" name="Rectángulo 36">
            <a:extLst>
              <a:ext uri="{FF2B5EF4-FFF2-40B4-BE49-F238E27FC236}">
                <a16:creationId xmlns:a16="http://schemas.microsoft.com/office/drawing/2014/main" id="{F111CC46-729A-4B70-80B6-039F89CA63A8}"/>
              </a:ext>
            </a:extLst>
          </p:cNvPr>
          <p:cNvSpPr/>
          <p:nvPr/>
        </p:nvSpPr>
        <p:spPr>
          <a:xfrm>
            <a:off x="5955452" y="4139993"/>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CONSOLIDACIÓN DE COMISIONES</a:t>
            </a:r>
          </a:p>
        </p:txBody>
      </p:sp>
      <p:sp>
        <p:nvSpPr>
          <p:cNvPr id="39" name="Rectángulo 38">
            <a:extLst>
              <a:ext uri="{FF2B5EF4-FFF2-40B4-BE49-F238E27FC236}">
                <a16:creationId xmlns:a16="http://schemas.microsoft.com/office/drawing/2014/main" id="{7588AA6A-3EEB-4F74-AE1D-8BC2323CC741}"/>
              </a:ext>
            </a:extLst>
          </p:cNvPr>
          <p:cNvSpPr/>
          <p:nvPr/>
        </p:nvSpPr>
        <p:spPr>
          <a:xfrm>
            <a:off x="5962105" y="4569580"/>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PLAN TÉCNICO OPERATIVO</a:t>
            </a:r>
          </a:p>
        </p:txBody>
      </p:sp>
      <p:sp>
        <p:nvSpPr>
          <p:cNvPr id="40" name="Rectángulo 39">
            <a:extLst>
              <a:ext uri="{FF2B5EF4-FFF2-40B4-BE49-F238E27FC236}">
                <a16:creationId xmlns:a16="http://schemas.microsoft.com/office/drawing/2014/main" id="{D01A2920-788D-40FE-948D-B77F8713400E}"/>
              </a:ext>
            </a:extLst>
          </p:cNvPr>
          <p:cNvSpPr/>
          <p:nvPr/>
        </p:nvSpPr>
        <p:spPr>
          <a:xfrm>
            <a:off x="5955452" y="4999219"/>
            <a:ext cx="5531698" cy="5541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PROYECCIÓN DE INFORMES SOLICITADOS POR LA SUBDIRECTORA</a:t>
            </a:r>
          </a:p>
        </p:txBody>
      </p:sp>
      <p:pic>
        <p:nvPicPr>
          <p:cNvPr id="1026" name="Picture 2" descr="Imagen relacionada">
            <a:extLst>
              <a:ext uri="{FF2B5EF4-FFF2-40B4-BE49-F238E27FC236}">
                <a16:creationId xmlns:a16="http://schemas.microsoft.com/office/drawing/2014/main" id="{0E42815B-5CF3-4452-A4D2-5AE3F256CB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0143" y1="39796" x2="21857" y2="50000"/>
                        <a14:foregroundMark x1="21857" y1="50000" x2="21857" y2="50000"/>
                        <a14:foregroundMark x1="35857" y1="12653" x2="38714" y2="26327"/>
                        <a14:foregroundMark x1="60429" y1="14286" x2="64286" y2="25714"/>
                        <a14:foregroundMark x1="76143" y1="38980" x2="79000" y2="51837"/>
                      </a14:backgroundRemoval>
                    </a14:imgEffect>
                  </a14:imgLayer>
                </a14:imgProps>
              </a:ext>
              <a:ext uri="{28A0092B-C50C-407E-A947-70E740481C1C}">
                <a14:useLocalDpi xmlns:a14="http://schemas.microsoft.com/office/drawing/2010/main" val="0"/>
              </a:ext>
            </a:extLst>
          </a:blip>
          <a:srcRect/>
          <a:stretch>
            <a:fillRect/>
          </a:stretch>
        </p:blipFill>
        <p:spPr bwMode="auto">
          <a:xfrm>
            <a:off x="-165443" y="2209716"/>
            <a:ext cx="1754119" cy="122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childTnLst>
                          </p:cTn>
                        </p:par>
                        <p:par>
                          <p:cTn id="40" fill="hold">
                            <p:stCondLst>
                              <p:cond delay="0"/>
                            </p:stCondLst>
                            <p:childTnLst>
                              <p:par>
                                <p:cTn id="41" presetID="2" presetClass="entr" presetSubtype="4"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9" grpId="0" animBg="1"/>
      <p:bldP spid="160" grpId="0" animBg="1"/>
      <p:bldP spid="176" grpId="0" animBg="1"/>
      <p:bldP spid="177" grpId="0" animBg="1"/>
      <p:bldP spid="180" grpId="0"/>
      <p:bldP spid="183" grpId="0"/>
      <p:bldP spid="185" grpId="0"/>
      <p:bldP spid="47" grpId="0"/>
      <p:bldP spid="48" grpId="0"/>
      <p:bldP spid="6" grpId="0"/>
      <p:bldP spid="28" grpId="0" animBg="1"/>
      <p:bldP spid="30" grpId="0" animBg="1"/>
      <p:bldP spid="31" grpId="0" animBg="1"/>
      <p:bldP spid="32" grpId="0" animBg="1"/>
      <p:bldP spid="34" grpId="0" animBg="1"/>
      <p:bldP spid="7" grpId="0" animBg="1"/>
      <p:bldP spid="36" grpId="0" animBg="1"/>
      <p:bldP spid="37"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860726" y="384571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5">
            <a:extLst>
              <a:ext uri="{FF2B5EF4-FFF2-40B4-BE49-F238E27FC236}">
                <a16:creationId xmlns:a16="http://schemas.microsoft.com/office/drawing/2014/main" id="{84DDC20B-84FB-45C5-A40B-DD55F426A41B}"/>
              </a:ext>
            </a:extLst>
          </p:cNvPr>
          <p:cNvSpPr/>
          <p:nvPr/>
        </p:nvSpPr>
        <p:spPr>
          <a:xfrm rot="1778765">
            <a:off x="941541" y="44184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537059" y="28461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10042" y="2909197"/>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09660" y="3187664"/>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IVON</a:t>
            </a:r>
            <a:endParaRPr lang="en-US"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3850204" y="444370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3626851" y="34927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699834" y="35304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3620796" y="22303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3693779" y="226804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26">
            <a:extLst>
              <a:ext uri="{FF2B5EF4-FFF2-40B4-BE49-F238E27FC236}">
                <a16:creationId xmlns:a16="http://schemas.microsoft.com/office/drawing/2014/main" id="{33745C84-65A5-49EE-A9F9-04ACD4FB9CF7}"/>
              </a:ext>
            </a:extLst>
          </p:cNvPr>
          <p:cNvSpPr/>
          <p:nvPr/>
        </p:nvSpPr>
        <p:spPr>
          <a:xfrm>
            <a:off x="1016184" y="4182074"/>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33383" y="34386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NIÑO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233476" y="45876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ESTEBAN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244255" y="47666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FUENTES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2379" y="256442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ANNIA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0869" y="275561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CABRALES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609934" y="384465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MARYSOL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3595360" y="402245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BOVELO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grpSp>
        <p:nvGrpSpPr>
          <p:cNvPr id="34" name="Grupo 33">
            <a:extLst>
              <a:ext uri="{FF2B5EF4-FFF2-40B4-BE49-F238E27FC236}">
                <a16:creationId xmlns:a16="http://schemas.microsoft.com/office/drawing/2014/main" id="{ED62A3F2-317D-4085-A89A-4D436486C12A}"/>
              </a:ext>
            </a:extLst>
          </p:cNvPr>
          <p:cNvGrpSpPr/>
          <p:nvPr/>
        </p:nvGrpSpPr>
        <p:grpSpPr>
          <a:xfrm>
            <a:off x="-1366078" y="1881903"/>
            <a:ext cx="3644662" cy="3155254"/>
            <a:chOff x="4961054" y="1067510"/>
            <a:chExt cx="2326904" cy="2008746"/>
          </a:xfrm>
        </p:grpSpPr>
        <p:sp>
          <p:nvSpPr>
            <p:cNvPr id="35" name="Hexagon 12">
              <a:extLst>
                <a:ext uri="{FF2B5EF4-FFF2-40B4-BE49-F238E27FC236}">
                  <a16:creationId xmlns:a16="http://schemas.microsoft.com/office/drawing/2014/main" id="{D5F16F4D-4607-4794-B52E-88321DC56951}"/>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13">
              <a:extLst>
                <a:ext uri="{FF2B5EF4-FFF2-40B4-BE49-F238E27FC236}">
                  <a16:creationId xmlns:a16="http://schemas.microsoft.com/office/drawing/2014/main" id="{B25C77AC-BFB1-4D6B-82F1-DC650668AC38}"/>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ángulo 1">
            <a:extLst>
              <a:ext uri="{FF2B5EF4-FFF2-40B4-BE49-F238E27FC236}">
                <a16:creationId xmlns:a16="http://schemas.microsoft.com/office/drawing/2014/main" id="{D7BB0C5C-3E32-42DC-8BB7-FC01684B4164}"/>
              </a:ext>
            </a:extLst>
          </p:cNvPr>
          <p:cNvSpPr/>
          <p:nvPr/>
        </p:nvSpPr>
        <p:spPr>
          <a:xfrm>
            <a:off x="429169" y="3346081"/>
            <a:ext cx="1563248" cy="461665"/>
          </a:xfrm>
          <a:prstGeom prst="rect">
            <a:avLst/>
          </a:prstGeom>
        </p:spPr>
        <p:txBody>
          <a:bodyPr wrap="none">
            <a:spAutoFit/>
          </a:bodyPr>
          <a:lstStyle/>
          <a:p>
            <a:r>
              <a:rPr lang="en-US" sz="2400" b="1" dirty="0">
                <a:solidFill>
                  <a:srgbClr val="4C7379"/>
                </a:solidFill>
                <a:latin typeface="Century Gothic" panose="020B0502020202020204" pitchFamily="34" charset="0"/>
                <a:ea typeface="Microsoft JhengHei UI Light" panose="020B0304030504040204" pitchFamily="34" charset="-120"/>
              </a:rPr>
              <a:t>JURÍDICA</a:t>
            </a:r>
            <a:endParaRPr lang="es-CO" sz="2400" b="1" dirty="0"/>
          </a:p>
        </p:txBody>
      </p:sp>
      <p:sp>
        <p:nvSpPr>
          <p:cNvPr id="81" name="TextBox 54">
            <a:extLst>
              <a:ext uri="{FF2B5EF4-FFF2-40B4-BE49-F238E27FC236}">
                <a16:creationId xmlns:a16="http://schemas.microsoft.com/office/drawing/2014/main" id="{C8C41FD3-0A3C-416D-8BFC-E78518B3FF38}"/>
              </a:ext>
            </a:extLst>
          </p:cNvPr>
          <p:cNvSpPr txBox="1"/>
          <p:nvPr/>
        </p:nvSpPr>
        <p:spPr>
          <a:xfrm>
            <a:off x="-228783" y="3149463"/>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pic>
        <p:nvPicPr>
          <p:cNvPr id="33" name="Gráfico 32" descr="Balanza de la Justicia">
            <a:extLst>
              <a:ext uri="{FF2B5EF4-FFF2-40B4-BE49-F238E27FC236}">
                <a16:creationId xmlns:a16="http://schemas.microsoft.com/office/drawing/2014/main" id="{DF95668F-3694-4C02-8035-D391798709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495" y="2752576"/>
            <a:ext cx="1235926" cy="1235926"/>
          </a:xfrm>
          <a:prstGeom prst="rect">
            <a:avLst/>
          </a:prstGeom>
        </p:spPr>
      </p:pic>
      <p:sp>
        <p:nvSpPr>
          <p:cNvPr id="39" name="Rectángulo 38">
            <a:extLst>
              <a:ext uri="{FF2B5EF4-FFF2-40B4-BE49-F238E27FC236}">
                <a16:creationId xmlns:a16="http://schemas.microsoft.com/office/drawing/2014/main" id="{52D23876-C22C-4237-930F-CB78A988EB75}"/>
              </a:ext>
            </a:extLst>
          </p:cNvPr>
          <p:cNvSpPr/>
          <p:nvPr/>
        </p:nvSpPr>
        <p:spPr>
          <a:xfrm>
            <a:off x="5902766" y="1337628"/>
            <a:ext cx="5609602"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JURÍDICO A LA SUBDIRECCIÓN DE OPERACIÓN DE LA ATENCIÓN A LA PRIMERA INFANCIA.</a:t>
            </a:r>
          </a:p>
        </p:txBody>
      </p:sp>
      <p:sp>
        <p:nvSpPr>
          <p:cNvPr id="40" name="Rectángulo: esquinas redondeadas 39">
            <a:extLst>
              <a:ext uri="{FF2B5EF4-FFF2-40B4-BE49-F238E27FC236}">
                <a16:creationId xmlns:a16="http://schemas.microsoft.com/office/drawing/2014/main" id="{4938E1F3-BC62-44C3-8B93-FC6926A3E8AB}"/>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1" name="Rectángulo 40">
            <a:extLst>
              <a:ext uri="{FF2B5EF4-FFF2-40B4-BE49-F238E27FC236}">
                <a16:creationId xmlns:a16="http://schemas.microsoft.com/office/drawing/2014/main" id="{9F79C740-68CC-4734-BD9E-B3F6CDEFC99D}"/>
              </a:ext>
            </a:extLst>
          </p:cNvPr>
          <p:cNvSpPr/>
          <p:nvPr/>
        </p:nvSpPr>
        <p:spPr>
          <a:xfrm>
            <a:off x="5902766" y="1843999"/>
            <a:ext cx="5586504"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LOS DOCUMENTOS PERTENECIENTES A LA SUBDIRECCIÓN DE OPERACIÓN</a:t>
            </a:r>
            <a:endParaRPr lang="es-CO" sz="14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6FB435BC-3A40-48BF-817B-94E3F52C7B67}"/>
              </a:ext>
            </a:extLst>
          </p:cNvPr>
          <p:cNvSpPr/>
          <p:nvPr/>
        </p:nvSpPr>
        <p:spPr>
          <a:xfrm>
            <a:off x="5924043" y="3610855"/>
            <a:ext cx="5531698"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A LOS PROCESOS CONTRACTUALES DE LA SUBDIRECCIÓN DE OPERACIÓN</a:t>
            </a:r>
            <a:endParaRPr lang="es-CO" sz="1400" dirty="0">
              <a:latin typeface="Arial" panose="020B0604020202020204" pitchFamily="34" charset="0"/>
              <a:cs typeface="Arial" panose="020B0604020202020204" pitchFamily="34" charset="0"/>
            </a:endParaRPr>
          </a:p>
        </p:txBody>
      </p:sp>
      <p:sp>
        <p:nvSpPr>
          <p:cNvPr id="43" name="Rectángulo 42">
            <a:extLst>
              <a:ext uri="{FF2B5EF4-FFF2-40B4-BE49-F238E27FC236}">
                <a16:creationId xmlns:a16="http://schemas.microsoft.com/office/drawing/2014/main" id="{E98CF5AC-7C11-4149-9AA8-74C490F94377}"/>
              </a:ext>
            </a:extLst>
          </p:cNvPr>
          <p:cNvSpPr/>
          <p:nvPr/>
        </p:nvSpPr>
        <p:spPr>
          <a:xfrm>
            <a:off x="5933175" y="2428328"/>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JURÍDICO A LOS EQUIPOS DE LA SUBDIRECCIÓN DE OPERACIÓN</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D7D54ABE-6FA7-483E-A964-BBF222E3BA9D}"/>
              </a:ext>
            </a:extLst>
          </p:cNvPr>
          <p:cNvSpPr/>
          <p:nvPr/>
        </p:nvSpPr>
        <p:spPr>
          <a:xfrm>
            <a:off x="5930688" y="3053324"/>
            <a:ext cx="5534185" cy="4689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RESPUESTA A LOS REQUERIMIENTOS QUE PROVENGAN DE ENTES DE CONTROL</a:t>
            </a:r>
            <a:r>
              <a:rPr lang="es-CO" sz="1400" dirty="0">
                <a:solidFill>
                  <a:schemeClr val="lt1"/>
                </a:solidFill>
                <a:latin typeface="Arial" panose="020B0604020202020204" pitchFamily="34" charset="0"/>
                <a:cs typeface="Arial" panose="020B0604020202020204" pitchFamily="34" charset="0"/>
              </a:rPr>
              <a:t>.</a:t>
            </a:r>
          </a:p>
        </p:txBody>
      </p:sp>
      <p:sp>
        <p:nvSpPr>
          <p:cNvPr id="45" name="Rectángulo 44">
            <a:extLst>
              <a:ext uri="{FF2B5EF4-FFF2-40B4-BE49-F238E27FC236}">
                <a16:creationId xmlns:a16="http://schemas.microsoft.com/office/drawing/2014/main" id="{F3249726-52D1-4E8F-BD1A-A7362D5F95DA}"/>
              </a:ext>
            </a:extLst>
          </p:cNvPr>
          <p:cNvSpPr/>
          <p:nvPr/>
        </p:nvSpPr>
        <p:spPr>
          <a:xfrm>
            <a:off x="5908776" y="4220585"/>
            <a:ext cx="5531698"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LAS CONSULTAS QUE PROVENGAN DE LAS DIRECCIONES REGIONALES</a:t>
            </a:r>
            <a:endParaRPr lang="es-CO"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DD06DD02-B3EE-4B2A-B7A6-778D3294CD76}"/>
              </a:ext>
            </a:extLst>
          </p:cNvPr>
          <p:cNvSpPr/>
          <p:nvPr/>
        </p:nvSpPr>
        <p:spPr>
          <a:xfrm>
            <a:off x="5902766" y="4816560"/>
            <a:ext cx="5531698" cy="7295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REVISIÓN JURÍDICA DE LINEAMIENTOS Y DEMÁS DOCUMENTOS QUE REGLAMENTEN LOS PROGRAMAS DE PARA LA ATENCIÓN A LA PRIMERA INFANCIA</a:t>
            </a:r>
          </a:p>
        </p:txBody>
      </p:sp>
    </p:spTree>
    <p:extLst>
      <p:ext uri="{BB962C8B-B14F-4D97-AF65-F5344CB8AC3E}">
        <p14:creationId xmlns:p14="http://schemas.microsoft.com/office/powerpoint/2010/main" val="6279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left)">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left)">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1" grpId="0" animBg="1"/>
      <p:bldP spid="138" grpId="0" animBg="1"/>
      <p:bldP spid="139" grpId="0" animBg="1"/>
      <p:bldP spid="155" grpId="0"/>
      <p:bldP spid="158" grpId="0" animBg="1"/>
      <p:bldP spid="159" grpId="0" animBg="1"/>
      <p:bldP spid="160" grpId="0" animBg="1"/>
      <p:bldP spid="176" grpId="0" animBg="1"/>
      <p:bldP spid="177" grpId="0" animBg="1"/>
      <p:bldP spid="179" grpId="0" animBg="1"/>
      <p:bldP spid="180" grpId="0"/>
      <p:bldP spid="181" grpId="0"/>
      <p:bldP spid="182" grpId="0"/>
      <p:bldP spid="183" grpId="0"/>
      <p:bldP spid="184" grpId="0"/>
      <p:bldP spid="185" grpId="0"/>
      <p:bldP spid="186" grpId="0"/>
      <p:bldP spid="81" grpId="0"/>
      <p:bldP spid="39" grpId="0" animBg="1"/>
      <p:bldP spid="40" grpId="0" animBg="1"/>
      <p:bldP spid="41" grpId="0" animBg="1"/>
      <p:bldP spid="42" grpId="0" animBg="1"/>
      <p:bldP spid="43" grpId="0" animBg="1"/>
      <p:bldP spid="44" grpId="0"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2186252" y="62651"/>
            <a:ext cx="9061776" cy="830997"/>
          </a:xfrm>
          <a:prstGeom prst="rect">
            <a:avLst/>
          </a:prstGeom>
        </p:spPr>
        <p:txBody>
          <a:bodyPr wrap="none">
            <a:spAutoFit/>
          </a:bodyPr>
          <a:lstStyle/>
          <a:p>
            <a:pPr algn="ctr"/>
            <a:r>
              <a:rPr lang="es-CO" sz="4800" b="1" dirty="0">
                <a:solidFill>
                  <a:srgbClr val="346232"/>
                </a:solidFill>
              </a:rPr>
              <a:t>Equipo Primario – Gestión Jurídica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8" name="Group 44">
            <a:extLst>
              <a:ext uri="{FF2B5EF4-FFF2-40B4-BE49-F238E27FC236}">
                <a16:creationId xmlns:a16="http://schemas.microsoft.com/office/drawing/2014/main" id="{D1985EBD-45F1-4C1C-8867-809139E4AD2F}"/>
              </a:ext>
            </a:extLst>
          </p:cNvPr>
          <p:cNvGrpSpPr/>
          <p:nvPr/>
        </p:nvGrpSpPr>
        <p:grpSpPr>
          <a:xfrm>
            <a:off x="614753" y="1231562"/>
            <a:ext cx="10512569" cy="4836635"/>
            <a:chOff x="838200" y="1200295"/>
            <a:chExt cx="14020800" cy="4836635"/>
          </a:xfrm>
        </p:grpSpPr>
        <p:sp>
          <p:nvSpPr>
            <p:cNvPr id="10" name="Rectangle 45">
              <a:extLst>
                <a:ext uri="{FF2B5EF4-FFF2-40B4-BE49-F238E27FC236}">
                  <a16:creationId xmlns:a16="http://schemas.microsoft.com/office/drawing/2014/main" id="{5E229E95-BF00-4D4A-B6F2-BA28254C5D2D}"/>
                </a:ext>
              </a:extLst>
            </p:cNvPr>
            <p:cNvSpPr/>
            <p:nvPr/>
          </p:nvSpPr>
          <p:spPr>
            <a:xfrm>
              <a:off x="838200" y="1200296"/>
              <a:ext cx="3505200" cy="4836634"/>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endParaRPr lang="es-ES" sz="1400" dirty="0">
                <a:solidFill>
                  <a:schemeClr val="bg1"/>
                </a:solidFill>
              </a:endParaRPr>
            </a:p>
            <a:p>
              <a:pPr algn="ctr"/>
              <a:endParaRPr lang="es-ES" sz="1400" dirty="0">
                <a:solidFill>
                  <a:schemeClr val="bg1"/>
                </a:solidFill>
              </a:endParaRPr>
            </a:p>
            <a:p>
              <a:pPr algn="ctr"/>
              <a:r>
                <a:rPr lang="es-ES" sz="1400" dirty="0">
                  <a:solidFill>
                    <a:schemeClr val="bg1"/>
                  </a:solidFill>
                </a:rPr>
                <a:t>CONOCIMIENTO Y OBSERVANCIA DE LA NORMATIVIDAD QUE REGULA EL DERECHO FUNDAMENTAL DE PETICIÓN, Y LOS TÉRMINOS PARA RESOLVER LAS DISTINTAS MODALIDADES DE PETICIÓN, COMO LA LEY 1755 DE 2015 Y LA CIRCULAR 1 DE 2014 DEL ICBF QUE IMPARTE LAS INSTRUCCIONES PARA DAR RESPUESTA A REQUERIMIENTOS DE ENTES DE CONTROL Y CONGRESO DE LA REPÚBLICA</a:t>
              </a:r>
            </a:p>
          </p:txBody>
        </p:sp>
        <p:sp>
          <p:nvSpPr>
            <p:cNvPr id="11" name="Rectangle 46">
              <a:extLst>
                <a:ext uri="{FF2B5EF4-FFF2-40B4-BE49-F238E27FC236}">
                  <a16:creationId xmlns:a16="http://schemas.microsoft.com/office/drawing/2014/main" id="{C18384C7-A2BF-487E-82A6-F59F16FEDC8B}"/>
                </a:ext>
              </a:extLst>
            </p:cNvPr>
            <p:cNvSpPr/>
            <p:nvPr/>
          </p:nvSpPr>
          <p:spPr>
            <a:xfrm>
              <a:off x="4343400" y="1200295"/>
              <a:ext cx="3505200" cy="4818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r>
                <a:rPr lang="es-ES" sz="1400" dirty="0">
                  <a:solidFill>
                    <a:schemeClr val="bg1"/>
                  </a:solidFill>
                </a:rPr>
                <a:t>ACERCA DEL CONTROL DE LEGALIDAD DE LOS DOCUMENTOS PERTENECIENTES A LA SUBDIRECCIÓN DE OPERACIÓN (MEMORANDOS, REQUERIMIENTOS, INFORMES DE SUPERVISIÓN, INFORMES SANCIONATORIOS, DENUNCIAS, DERECHOS DE PETICIÓN, ENTRE OTROS), ESTOS DEBEN CONTENER EL RESPECTIVO ANÁLISIS E INSUMO TÉCNICO POR CADA PROFESIONAL RESPONSABLE , Y DEBE ENCONTRARSE REDACTADO DE FORMA PRECISA, CONCRETA Y OBJETIVA</a:t>
              </a:r>
              <a:endParaRPr lang="en-US" sz="1400" dirty="0">
                <a:solidFill>
                  <a:schemeClr val="bg1"/>
                </a:solidFill>
              </a:endParaRPr>
            </a:p>
          </p:txBody>
        </p:sp>
        <p:sp>
          <p:nvSpPr>
            <p:cNvPr id="12" name="Rectangle 47">
              <a:extLst>
                <a:ext uri="{FF2B5EF4-FFF2-40B4-BE49-F238E27FC236}">
                  <a16:creationId xmlns:a16="http://schemas.microsoft.com/office/drawing/2014/main" id="{64F623E8-76CF-479A-A464-1DDDEF1890A9}"/>
                </a:ext>
              </a:extLst>
            </p:cNvPr>
            <p:cNvSpPr/>
            <p:nvPr/>
          </p:nvSpPr>
          <p:spPr>
            <a:xfrm>
              <a:off x="7848600" y="1212995"/>
              <a:ext cx="3505200" cy="4812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r>
                <a:rPr lang="es-CO" sz="1400" dirty="0">
                  <a:solidFill>
                    <a:schemeClr val="bg1"/>
                  </a:solidFill>
                </a:rPr>
                <a:t>CONFORME AL APOYO EN LAS CONSULTAS QUE PROVENGAN DE LAS DIRECCIONES REGIONALES, ESTAS DEBEN PLANTEARSE AL EQUIPO JURÍDICO A TRAVÉS DE LOS ENLACES DE OPERACIÓN TERRITORIAL DE LA SUBDIRECCIÓN</a:t>
              </a:r>
              <a:endParaRPr lang="en-US" sz="1400" dirty="0">
                <a:solidFill>
                  <a:schemeClr val="bg1"/>
                </a:solidFill>
              </a:endParaRPr>
            </a:p>
          </p:txBody>
        </p:sp>
        <p:sp>
          <p:nvSpPr>
            <p:cNvPr id="13" name="Rectangle 48">
              <a:extLst>
                <a:ext uri="{FF2B5EF4-FFF2-40B4-BE49-F238E27FC236}">
                  <a16:creationId xmlns:a16="http://schemas.microsoft.com/office/drawing/2014/main" id="{1CAA1B0C-1C50-4C2A-BFB6-5386678BBD48}"/>
                </a:ext>
              </a:extLst>
            </p:cNvPr>
            <p:cNvSpPr/>
            <p:nvPr/>
          </p:nvSpPr>
          <p:spPr>
            <a:xfrm>
              <a:off x="839932" y="1212994"/>
              <a:ext cx="417588" cy="4045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1</a:t>
              </a:r>
            </a:p>
          </p:txBody>
        </p:sp>
        <p:sp>
          <p:nvSpPr>
            <p:cNvPr id="14" name="Rectangle 49">
              <a:extLst>
                <a:ext uri="{FF2B5EF4-FFF2-40B4-BE49-F238E27FC236}">
                  <a16:creationId xmlns:a16="http://schemas.microsoft.com/office/drawing/2014/main" id="{7053BB05-6AD9-4120-8721-E0EEA3362F8B}"/>
                </a:ext>
              </a:extLst>
            </p:cNvPr>
            <p:cNvSpPr/>
            <p:nvPr/>
          </p:nvSpPr>
          <p:spPr>
            <a:xfrm>
              <a:off x="4345132" y="1212995"/>
              <a:ext cx="417588" cy="4045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2 </a:t>
              </a:r>
            </a:p>
          </p:txBody>
        </p:sp>
        <p:sp>
          <p:nvSpPr>
            <p:cNvPr id="15" name="Rectangle 50">
              <a:extLst>
                <a:ext uri="{FF2B5EF4-FFF2-40B4-BE49-F238E27FC236}">
                  <a16:creationId xmlns:a16="http://schemas.microsoft.com/office/drawing/2014/main" id="{CE4E47CE-9846-49FD-95C4-BE55864D4A72}"/>
                </a:ext>
              </a:extLst>
            </p:cNvPr>
            <p:cNvSpPr/>
            <p:nvPr/>
          </p:nvSpPr>
          <p:spPr>
            <a:xfrm>
              <a:off x="7850332" y="1212995"/>
              <a:ext cx="419322" cy="4045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3</a:t>
              </a:r>
            </a:p>
          </p:txBody>
        </p:sp>
        <p:sp>
          <p:nvSpPr>
            <p:cNvPr id="16" name="Rectangle 51">
              <a:extLst>
                <a:ext uri="{FF2B5EF4-FFF2-40B4-BE49-F238E27FC236}">
                  <a16:creationId xmlns:a16="http://schemas.microsoft.com/office/drawing/2014/main" id="{8FBDF4D5-3545-499E-B03F-70D26F8A7400}"/>
                </a:ext>
              </a:extLst>
            </p:cNvPr>
            <p:cNvSpPr/>
            <p:nvPr/>
          </p:nvSpPr>
          <p:spPr>
            <a:xfrm>
              <a:off x="11353800" y="1200295"/>
              <a:ext cx="3505200" cy="48249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r>
                <a:rPr lang="es-ES" sz="1400" dirty="0">
                  <a:solidFill>
                    <a:schemeClr val="bg1"/>
                  </a:solidFill>
                </a:rPr>
                <a:t>EN EL MOMENTO EN </a:t>
              </a:r>
            </a:p>
            <a:p>
              <a:pPr algn="ctr"/>
              <a:r>
                <a:rPr lang="es-ES" sz="1400" dirty="0">
                  <a:solidFill>
                    <a:schemeClr val="bg1"/>
                  </a:solidFill>
                </a:rPr>
                <a:t>QUE SE REQUIERA SE DARÁ TRASLADO AL EQUIPO JURÍDICO DE LA SUBDIRECCIÓN LOS LINEAMIENTOS Y DEMÁS DOCUMENTOS QUE REGLAMENTEN LOS PROGRAMAS PARA LA ATENCIÓN A  LA PRIMERA INFANCIA, CON LA FINALIDAD DE REALIZAR LA RESPECTIVA REVISIÓN JURÍDICA, FRENTE A LA NORMATIVIDAD VIGENTE QUE RIGE LA MATERIA</a:t>
              </a:r>
              <a:endParaRPr lang="en-US" sz="1400" dirty="0">
                <a:solidFill>
                  <a:schemeClr val="bg1"/>
                </a:solidFill>
              </a:endParaRPr>
            </a:p>
          </p:txBody>
        </p:sp>
        <p:sp>
          <p:nvSpPr>
            <p:cNvPr id="17" name="Rectangle 52">
              <a:extLst>
                <a:ext uri="{FF2B5EF4-FFF2-40B4-BE49-F238E27FC236}">
                  <a16:creationId xmlns:a16="http://schemas.microsoft.com/office/drawing/2014/main" id="{B60C9ECF-5AEC-4636-A56D-8F78003B0DB6}"/>
                </a:ext>
              </a:extLst>
            </p:cNvPr>
            <p:cNvSpPr/>
            <p:nvPr/>
          </p:nvSpPr>
          <p:spPr>
            <a:xfrm>
              <a:off x="11355531" y="1212994"/>
              <a:ext cx="419321" cy="404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4</a:t>
              </a:r>
            </a:p>
          </p:txBody>
        </p:sp>
      </p:grpSp>
      <p:grpSp>
        <p:nvGrpSpPr>
          <p:cNvPr id="18" name="Group 7">
            <a:extLst>
              <a:ext uri="{FF2B5EF4-FFF2-40B4-BE49-F238E27FC236}">
                <a16:creationId xmlns:a16="http://schemas.microsoft.com/office/drawing/2014/main" id="{838E53A5-B830-4BB3-9FC7-CC34A5210A61}"/>
              </a:ext>
            </a:extLst>
          </p:cNvPr>
          <p:cNvGrpSpPr/>
          <p:nvPr/>
        </p:nvGrpSpPr>
        <p:grpSpPr>
          <a:xfrm>
            <a:off x="316302" y="5617637"/>
            <a:ext cx="860425" cy="1771650"/>
            <a:chOff x="2163029" y="4524231"/>
            <a:chExt cx="860425" cy="1771650"/>
          </a:xfrm>
        </p:grpSpPr>
        <p:sp>
          <p:nvSpPr>
            <p:cNvPr id="19" name="Freeform: Shape 121">
              <a:extLst>
                <a:ext uri="{FF2B5EF4-FFF2-40B4-BE49-F238E27FC236}">
                  <a16:creationId xmlns:a16="http://schemas.microsoft.com/office/drawing/2014/main" id="{19FB23D2-9D21-43CA-BEB7-33DEB49F0453}"/>
                </a:ext>
              </a:extLst>
            </p:cNvPr>
            <p:cNvSpPr>
              <a:spLocks/>
            </p:cNvSpPr>
            <p:nvPr/>
          </p:nvSpPr>
          <p:spPr bwMode="auto">
            <a:xfrm>
              <a:off x="2170845" y="4524231"/>
              <a:ext cx="844793" cy="1481137"/>
            </a:xfrm>
            <a:custGeom>
              <a:avLst/>
              <a:gdLst>
                <a:gd name="connsiteX0" fmla="*/ 638010 w 844793"/>
                <a:gd name="connsiteY0" fmla="*/ 0 h 1481137"/>
                <a:gd name="connsiteX1" fmla="*/ 657681 w 844793"/>
                <a:gd name="connsiteY1" fmla="*/ 2461 h 1481137"/>
                <a:gd name="connsiteX2" fmla="*/ 733906 w 844793"/>
                <a:gd name="connsiteY2" fmla="*/ 90223 h 1481137"/>
                <a:gd name="connsiteX3" fmla="*/ 756036 w 844793"/>
                <a:gd name="connsiteY3" fmla="*/ 854657 h 1481137"/>
                <a:gd name="connsiteX4" fmla="*/ 757323 w 844793"/>
                <a:gd name="connsiteY4" fmla="*/ 901441 h 1481137"/>
                <a:gd name="connsiteX5" fmla="*/ 836993 w 844793"/>
                <a:gd name="connsiteY5" fmla="*/ 1036679 h 1481137"/>
                <a:gd name="connsiteX6" fmla="*/ 835353 w 844793"/>
                <a:gd name="connsiteY6" fmla="*/ 1095739 h 1481137"/>
                <a:gd name="connsiteX7" fmla="*/ 650845 w 844793"/>
                <a:gd name="connsiteY7" fmla="*/ 1369713 h 1481137"/>
                <a:gd name="connsiteX8" fmla="*/ 650845 w 844793"/>
                <a:gd name="connsiteY8" fmla="*/ 1481137 h 1481137"/>
                <a:gd name="connsiteX9" fmla="*/ 237214 w 844793"/>
                <a:gd name="connsiteY9" fmla="*/ 1481137 h 1481137"/>
                <a:gd name="connsiteX10" fmla="*/ 237214 w 844793"/>
                <a:gd name="connsiteY10" fmla="*/ 1384512 h 1481137"/>
                <a:gd name="connsiteX11" fmla="*/ 87222 w 844793"/>
                <a:gd name="connsiteY11" fmla="*/ 1238515 h 1481137"/>
                <a:gd name="connsiteX12" fmla="*/ 42348 w 844793"/>
                <a:gd name="connsiteY12" fmla="*/ 1162748 h 1481137"/>
                <a:gd name="connsiteX13" fmla="*/ 16055 w 844793"/>
                <a:gd name="connsiteY13" fmla="*/ 1073310 h 1481137"/>
                <a:gd name="connsiteX14" fmla="*/ 15915 w 844793"/>
                <a:gd name="connsiteY14" fmla="*/ 1073204 h 1481137"/>
                <a:gd name="connsiteX15" fmla="*/ 240 w 844793"/>
                <a:gd name="connsiteY15" fmla="*/ 877531 h 1481137"/>
                <a:gd name="connsiteX16" fmla="*/ 249 w 844793"/>
                <a:gd name="connsiteY16" fmla="*/ 877341 h 1481137"/>
                <a:gd name="connsiteX17" fmla="*/ 240 w 844793"/>
                <a:gd name="connsiteY17" fmla="*/ 876906 h 1481137"/>
                <a:gd name="connsiteX18" fmla="*/ 6079 w 844793"/>
                <a:gd name="connsiteY18" fmla="*/ 784940 h 1481137"/>
                <a:gd name="connsiteX19" fmla="*/ 6349 w 844793"/>
                <a:gd name="connsiteY19" fmla="*/ 784853 h 1481137"/>
                <a:gd name="connsiteX20" fmla="*/ 9871 w 844793"/>
                <a:gd name="connsiteY20" fmla="*/ 772895 h 1481137"/>
                <a:gd name="connsiteX21" fmla="*/ 104126 w 844793"/>
                <a:gd name="connsiteY21" fmla="*/ 712173 h 1481137"/>
                <a:gd name="connsiteX22" fmla="*/ 144081 w 844793"/>
                <a:gd name="connsiteY22" fmla="*/ 720366 h 1481137"/>
                <a:gd name="connsiteX23" fmla="*/ 144153 w 844793"/>
                <a:gd name="connsiteY23" fmla="*/ 720927 h 1481137"/>
                <a:gd name="connsiteX24" fmla="*/ 144375 w 844793"/>
                <a:gd name="connsiteY24" fmla="*/ 720973 h 1481137"/>
                <a:gd name="connsiteX25" fmla="*/ 150280 w 844793"/>
                <a:gd name="connsiteY25" fmla="*/ 767185 h 1481137"/>
                <a:gd name="connsiteX26" fmla="*/ 150388 w 844793"/>
                <a:gd name="connsiteY26" fmla="*/ 767186 h 1481137"/>
                <a:gd name="connsiteX27" fmla="*/ 144391 w 844793"/>
                <a:gd name="connsiteY27" fmla="*/ 720843 h 1481137"/>
                <a:gd name="connsiteX28" fmla="*/ 216027 w 844793"/>
                <a:gd name="connsiteY28" fmla="*/ 660032 h 1481137"/>
                <a:gd name="connsiteX29" fmla="*/ 276243 w 844793"/>
                <a:gd name="connsiteY29" fmla="*/ 657788 h 1481137"/>
                <a:gd name="connsiteX30" fmla="*/ 276153 w 844793"/>
                <a:gd name="connsiteY30" fmla="*/ 657225 h 1481137"/>
                <a:gd name="connsiteX31" fmla="*/ 318134 w 844793"/>
                <a:gd name="connsiteY31" fmla="*/ 671175 h 1481137"/>
                <a:gd name="connsiteX32" fmla="*/ 318205 w 844793"/>
                <a:gd name="connsiteY32" fmla="*/ 671672 h 1481137"/>
                <a:gd name="connsiteX33" fmla="*/ 318297 w 844793"/>
                <a:gd name="connsiteY33" fmla="*/ 671703 h 1481137"/>
                <a:gd name="connsiteX34" fmla="*/ 332298 w 844793"/>
                <a:gd name="connsiteY34" fmla="*/ 769556 h 1481137"/>
                <a:gd name="connsiteX35" fmla="*/ 332648 w 844793"/>
                <a:gd name="connsiteY35" fmla="*/ 769561 h 1481137"/>
                <a:gd name="connsiteX36" fmla="*/ 319016 w 844793"/>
                <a:gd name="connsiteY36" fmla="*/ 671575 h 1481137"/>
                <a:gd name="connsiteX37" fmla="*/ 488972 w 844793"/>
                <a:gd name="connsiteY37" fmla="*/ 631394 h 1481137"/>
                <a:gd name="connsiteX38" fmla="*/ 528441 w 844793"/>
                <a:gd name="connsiteY38" fmla="*/ 648914 h 1481137"/>
                <a:gd name="connsiteX39" fmla="*/ 542114 w 844793"/>
                <a:gd name="connsiteY39" fmla="*/ 96785 h 1481137"/>
                <a:gd name="connsiteX40" fmla="*/ 638010 w 844793"/>
                <a:gd name="connsiteY40" fmla="*/ 0 h 14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4793" h="1481137">
                  <a:moveTo>
                    <a:pt x="638010" y="0"/>
                  </a:moveTo>
                  <a:cubicBezTo>
                    <a:pt x="644567" y="0"/>
                    <a:pt x="651124" y="820"/>
                    <a:pt x="657681" y="2461"/>
                  </a:cubicBezTo>
                  <a:cubicBezTo>
                    <a:pt x="698662" y="10663"/>
                    <a:pt x="731447" y="45932"/>
                    <a:pt x="733906" y="90223"/>
                  </a:cubicBezTo>
                  <a:lnTo>
                    <a:pt x="756036" y="854657"/>
                  </a:lnTo>
                  <a:lnTo>
                    <a:pt x="757323" y="901441"/>
                  </a:lnTo>
                  <a:lnTo>
                    <a:pt x="836993" y="1036679"/>
                  </a:lnTo>
                  <a:cubicBezTo>
                    <a:pt x="847653" y="1054725"/>
                    <a:pt x="847653" y="1077693"/>
                    <a:pt x="835353" y="1095739"/>
                  </a:cubicBezTo>
                  <a:lnTo>
                    <a:pt x="650845" y="1369713"/>
                  </a:lnTo>
                  <a:lnTo>
                    <a:pt x="650845" y="1481137"/>
                  </a:lnTo>
                  <a:lnTo>
                    <a:pt x="237214" y="1481137"/>
                  </a:lnTo>
                  <a:lnTo>
                    <a:pt x="237214" y="1384512"/>
                  </a:lnTo>
                  <a:cubicBezTo>
                    <a:pt x="237214" y="1384512"/>
                    <a:pt x="183938" y="1352524"/>
                    <a:pt x="87222" y="1238515"/>
                  </a:cubicBezTo>
                  <a:cubicBezTo>
                    <a:pt x="68781" y="1216779"/>
                    <a:pt x="54028" y="1190943"/>
                    <a:pt x="42348" y="1162748"/>
                  </a:cubicBezTo>
                  <a:lnTo>
                    <a:pt x="16055" y="1073310"/>
                  </a:lnTo>
                  <a:lnTo>
                    <a:pt x="15915" y="1073204"/>
                  </a:lnTo>
                  <a:cubicBezTo>
                    <a:pt x="1572" y="1003986"/>
                    <a:pt x="-887" y="932106"/>
                    <a:pt x="240" y="877531"/>
                  </a:cubicBezTo>
                  <a:lnTo>
                    <a:pt x="249" y="877341"/>
                  </a:lnTo>
                  <a:lnTo>
                    <a:pt x="240" y="876906"/>
                  </a:lnTo>
                  <a:cubicBezTo>
                    <a:pt x="1367" y="822259"/>
                    <a:pt x="6079" y="784940"/>
                    <a:pt x="6079" y="784940"/>
                  </a:cubicBezTo>
                  <a:lnTo>
                    <a:pt x="6349" y="784853"/>
                  </a:lnTo>
                  <a:lnTo>
                    <a:pt x="9871" y="772895"/>
                  </a:lnTo>
                  <a:cubicBezTo>
                    <a:pt x="17898" y="751041"/>
                    <a:pt x="41748" y="707871"/>
                    <a:pt x="104126" y="712173"/>
                  </a:cubicBezTo>
                  <a:cubicBezTo>
                    <a:pt x="115542" y="712992"/>
                    <a:pt x="129404" y="715450"/>
                    <a:pt x="144081" y="720366"/>
                  </a:cubicBezTo>
                  <a:lnTo>
                    <a:pt x="144153" y="720927"/>
                  </a:lnTo>
                  <a:lnTo>
                    <a:pt x="144375" y="720973"/>
                  </a:lnTo>
                  <a:lnTo>
                    <a:pt x="150280" y="767185"/>
                  </a:lnTo>
                  <a:lnTo>
                    <a:pt x="150388" y="767186"/>
                  </a:lnTo>
                  <a:lnTo>
                    <a:pt x="144391" y="720843"/>
                  </a:lnTo>
                  <a:cubicBezTo>
                    <a:pt x="144391" y="720843"/>
                    <a:pt x="165617" y="675235"/>
                    <a:pt x="216027" y="660032"/>
                  </a:cubicBezTo>
                  <a:lnTo>
                    <a:pt x="276243" y="657788"/>
                  </a:lnTo>
                  <a:lnTo>
                    <a:pt x="276153" y="657225"/>
                  </a:lnTo>
                  <a:cubicBezTo>
                    <a:pt x="289323" y="659687"/>
                    <a:pt x="302494" y="664610"/>
                    <a:pt x="318134" y="671175"/>
                  </a:cubicBezTo>
                  <a:lnTo>
                    <a:pt x="318205" y="671672"/>
                  </a:lnTo>
                  <a:lnTo>
                    <a:pt x="318297" y="671703"/>
                  </a:lnTo>
                  <a:lnTo>
                    <a:pt x="332298" y="769556"/>
                  </a:lnTo>
                  <a:lnTo>
                    <a:pt x="332648" y="769561"/>
                  </a:lnTo>
                  <a:lnTo>
                    <a:pt x="319016" y="671575"/>
                  </a:lnTo>
                  <a:cubicBezTo>
                    <a:pt x="319016" y="671575"/>
                    <a:pt x="381932" y="595312"/>
                    <a:pt x="488972" y="631394"/>
                  </a:cubicBezTo>
                  <a:lnTo>
                    <a:pt x="528441" y="648914"/>
                  </a:lnTo>
                  <a:lnTo>
                    <a:pt x="542114" y="96785"/>
                  </a:lnTo>
                  <a:cubicBezTo>
                    <a:pt x="542114" y="43471"/>
                    <a:pt x="584734" y="0"/>
                    <a:pt x="638010" y="0"/>
                  </a:cubicBezTo>
                  <a:close/>
                </a:path>
              </a:pathLst>
            </a:custGeom>
            <a:solidFill>
              <a:srgbClr val="FAB29A"/>
            </a:solidFill>
            <a:ln w="139700">
              <a:solidFill>
                <a:srgbClr val="F0EEEF"/>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0" name="Group 32">
              <a:extLst>
                <a:ext uri="{FF2B5EF4-FFF2-40B4-BE49-F238E27FC236}">
                  <a16:creationId xmlns:a16="http://schemas.microsoft.com/office/drawing/2014/main" id="{F4F77E18-33B8-48EF-B8B4-150A772A73D6}"/>
                </a:ext>
              </a:extLst>
            </p:cNvPr>
            <p:cNvGrpSpPr/>
            <p:nvPr/>
          </p:nvGrpSpPr>
          <p:grpSpPr>
            <a:xfrm>
              <a:off x="2163029" y="4524231"/>
              <a:ext cx="860425" cy="1771650"/>
              <a:chOff x="7518400" y="506413"/>
              <a:chExt cx="860425" cy="1771650"/>
            </a:xfrm>
          </p:grpSpPr>
          <p:sp>
            <p:nvSpPr>
              <p:cNvPr id="21" name="Freeform 18">
                <a:extLst>
                  <a:ext uri="{FF2B5EF4-FFF2-40B4-BE49-F238E27FC236}">
                    <a16:creationId xmlns:a16="http://schemas.microsoft.com/office/drawing/2014/main" id="{FDAA9B3F-5FCF-402B-AFC3-C051C19A77CD}"/>
                  </a:ext>
                </a:extLst>
              </p:cNvPr>
              <p:cNvSpPr>
                <a:spLocks/>
              </p:cNvSpPr>
              <p:nvPr/>
            </p:nvSpPr>
            <p:spPr bwMode="auto">
              <a:xfrm>
                <a:off x="7518400" y="506413"/>
                <a:ext cx="779463" cy="1771650"/>
              </a:xfrm>
              <a:custGeom>
                <a:avLst/>
                <a:gdLst>
                  <a:gd name="T0" fmla="*/ 943 w 951"/>
                  <a:gd name="T1" fmla="*/ 1230 h 2160"/>
                  <a:gd name="T2" fmla="*/ 945 w 951"/>
                  <a:gd name="T3" fmla="*/ 1289 h 2160"/>
                  <a:gd name="T4" fmla="*/ 919 w 951"/>
                  <a:gd name="T5" fmla="*/ 1286 h 2160"/>
                  <a:gd name="T6" fmla="*/ 713 w 951"/>
                  <a:gd name="T7" fmla="*/ 1766 h 2160"/>
                  <a:gd name="T8" fmla="*/ 544 w 951"/>
                  <a:gd name="T9" fmla="*/ 2160 h 2160"/>
                  <a:gd name="T10" fmla="*/ 305 w 951"/>
                  <a:gd name="T11" fmla="*/ 2160 h 2160"/>
                  <a:gd name="T12" fmla="*/ 305 w 951"/>
                  <a:gd name="T13" fmla="*/ 1688 h 2160"/>
                  <a:gd name="T14" fmla="*/ 122 w 951"/>
                  <a:gd name="T15" fmla="*/ 1510 h 2160"/>
                  <a:gd name="T16" fmla="*/ 35 w 951"/>
                  <a:gd name="T17" fmla="*/ 1308 h 2160"/>
                  <a:gd name="T18" fmla="*/ 23 w 951"/>
                  <a:gd name="T19" fmla="*/ 957 h 2160"/>
                  <a:gd name="T20" fmla="*/ 95 w 951"/>
                  <a:gd name="T21" fmla="*/ 934 h 2160"/>
                  <a:gd name="T22" fmla="*/ 479 w 951"/>
                  <a:gd name="T23" fmla="*/ 939 h 2160"/>
                  <a:gd name="T24" fmla="*/ 474 w 951"/>
                  <a:gd name="T25" fmla="*/ 888 h 2160"/>
                  <a:gd name="T26" fmla="*/ 587 w 951"/>
                  <a:gd name="T27" fmla="*/ 837 h 2160"/>
                  <a:gd name="T28" fmla="*/ 660 w 951"/>
                  <a:gd name="T29" fmla="*/ 804 h 2160"/>
                  <a:gd name="T30" fmla="*/ 677 w 951"/>
                  <a:gd name="T31" fmla="*/ 118 h 2160"/>
                  <a:gd name="T32" fmla="*/ 677 w 951"/>
                  <a:gd name="T33" fmla="*/ 118 h 2160"/>
                  <a:gd name="T34" fmla="*/ 794 w 951"/>
                  <a:gd name="T35" fmla="*/ 0 h 2160"/>
                  <a:gd name="T36" fmla="*/ 818 w 951"/>
                  <a:gd name="T37" fmla="*/ 3 h 2160"/>
                  <a:gd name="T38" fmla="*/ 911 w 951"/>
                  <a:gd name="T39" fmla="*/ 110 h 2160"/>
                  <a:gd name="T40" fmla="*/ 938 w 951"/>
                  <a:gd name="T41" fmla="*/ 1042 h 2160"/>
                  <a:gd name="T42" fmla="*/ 941 w 951"/>
                  <a:gd name="T43" fmla="*/ 1151 h 2160"/>
                  <a:gd name="T44" fmla="*/ 942 w 951"/>
                  <a:gd name="T45" fmla="*/ 1188 h 2160"/>
                  <a:gd name="T46" fmla="*/ 949 w 951"/>
                  <a:gd name="T47" fmla="*/ 1206 h 2160"/>
                  <a:gd name="T48" fmla="*/ 951 w 951"/>
                  <a:gd name="T49" fmla="*/ 1212 h 2160"/>
                  <a:gd name="T50" fmla="*/ 943 w 951"/>
                  <a:gd name="T51" fmla="*/ 123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1" h="2160">
                    <a:moveTo>
                      <a:pt x="943" y="1230"/>
                    </a:moveTo>
                    <a:lnTo>
                      <a:pt x="945" y="1289"/>
                    </a:lnTo>
                    <a:lnTo>
                      <a:pt x="919" y="1286"/>
                    </a:lnTo>
                    <a:lnTo>
                      <a:pt x="713" y="1766"/>
                    </a:lnTo>
                    <a:lnTo>
                      <a:pt x="544" y="2160"/>
                    </a:lnTo>
                    <a:lnTo>
                      <a:pt x="305" y="2160"/>
                    </a:lnTo>
                    <a:lnTo>
                      <a:pt x="305" y="1688"/>
                    </a:lnTo>
                    <a:cubicBezTo>
                      <a:pt x="305" y="1688"/>
                      <a:pt x="240" y="1649"/>
                      <a:pt x="122" y="1510"/>
                    </a:cubicBezTo>
                    <a:cubicBezTo>
                      <a:pt x="77" y="1457"/>
                      <a:pt x="50" y="1384"/>
                      <a:pt x="35" y="1308"/>
                    </a:cubicBezTo>
                    <a:cubicBezTo>
                      <a:pt x="0" y="1139"/>
                      <a:pt x="23" y="957"/>
                      <a:pt x="23" y="957"/>
                    </a:cubicBezTo>
                    <a:lnTo>
                      <a:pt x="95" y="934"/>
                    </a:lnTo>
                    <a:lnTo>
                      <a:pt x="479" y="939"/>
                    </a:lnTo>
                    <a:lnTo>
                      <a:pt x="474" y="888"/>
                    </a:lnTo>
                    <a:lnTo>
                      <a:pt x="587" y="837"/>
                    </a:lnTo>
                    <a:lnTo>
                      <a:pt x="660" y="804"/>
                    </a:lnTo>
                    <a:lnTo>
                      <a:pt x="677" y="118"/>
                    </a:lnTo>
                    <a:lnTo>
                      <a:pt x="677" y="118"/>
                    </a:lnTo>
                    <a:cubicBezTo>
                      <a:pt x="677" y="53"/>
                      <a:pt x="729" y="0"/>
                      <a:pt x="794" y="0"/>
                    </a:cubicBezTo>
                    <a:cubicBezTo>
                      <a:pt x="802" y="0"/>
                      <a:pt x="810" y="1"/>
                      <a:pt x="818" y="3"/>
                    </a:cubicBezTo>
                    <a:cubicBezTo>
                      <a:pt x="868" y="13"/>
                      <a:pt x="908" y="56"/>
                      <a:pt x="911" y="110"/>
                    </a:cubicBezTo>
                    <a:lnTo>
                      <a:pt x="938" y="1042"/>
                    </a:lnTo>
                    <a:lnTo>
                      <a:pt x="941" y="1151"/>
                    </a:lnTo>
                    <a:lnTo>
                      <a:pt x="942" y="1188"/>
                    </a:lnTo>
                    <a:lnTo>
                      <a:pt x="949" y="1206"/>
                    </a:lnTo>
                    <a:lnTo>
                      <a:pt x="951" y="1212"/>
                    </a:lnTo>
                    <a:lnTo>
                      <a:pt x="943" y="1230"/>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C5A4A957-2011-4635-8EC1-DBCDFF21A5B1}"/>
                  </a:ext>
                </a:extLst>
              </p:cNvPr>
              <p:cNvSpPr>
                <a:spLocks/>
              </p:cNvSpPr>
              <p:nvPr/>
            </p:nvSpPr>
            <p:spPr bwMode="auto">
              <a:xfrm>
                <a:off x="7518400" y="1193800"/>
                <a:ext cx="779463" cy="793750"/>
              </a:xfrm>
              <a:custGeom>
                <a:avLst/>
                <a:gdLst>
                  <a:gd name="T0" fmla="*/ 943 w 951"/>
                  <a:gd name="T1" fmla="*/ 393 h 969"/>
                  <a:gd name="T2" fmla="*/ 945 w 951"/>
                  <a:gd name="T3" fmla="*/ 452 h 969"/>
                  <a:gd name="T4" fmla="*/ 919 w 951"/>
                  <a:gd name="T5" fmla="*/ 449 h 969"/>
                  <a:gd name="T6" fmla="*/ 713 w 951"/>
                  <a:gd name="T7" fmla="*/ 929 h 969"/>
                  <a:gd name="T8" fmla="*/ 456 w 951"/>
                  <a:gd name="T9" fmla="*/ 890 h 969"/>
                  <a:gd name="T10" fmla="*/ 462 w 951"/>
                  <a:gd name="T11" fmla="*/ 565 h 969"/>
                  <a:gd name="T12" fmla="*/ 35 w 951"/>
                  <a:gd name="T13" fmla="*/ 471 h 969"/>
                  <a:gd name="T14" fmla="*/ 23 w 951"/>
                  <a:gd name="T15" fmla="*/ 120 h 969"/>
                  <a:gd name="T16" fmla="*/ 95 w 951"/>
                  <a:gd name="T17" fmla="*/ 97 h 969"/>
                  <a:gd name="T18" fmla="*/ 479 w 951"/>
                  <a:gd name="T19" fmla="*/ 102 h 969"/>
                  <a:gd name="T20" fmla="*/ 474 w 951"/>
                  <a:gd name="T21" fmla="*/ 51 h 969"/>
                  <a:gd name="T22" fmla="*/ 587 w 951"/>
                  <a:gd name="T23" fmla="*/ 0 h 969"/>
                  <a:gd name="T24" fmla="*/ 564 w 951"/>
                  <a:gd name="T25" fmla="*/ 256 h 969"/>
                  <a:gd name="T26" fmla="*/ 721 w 951"/>
                  <a:gd name="T27" fmla="*/ 332 h 969"/>
                  <a:gd name="T28" fmla="*/ 941 w 951"/>
                  <a:gd name="T29" fmla="*/ 314 h 969"/>
                  <a:gd name="T30" fmla="*/ 942 w 951"/>
                  <a:gd name="T31" fmla="*/ 351 h 969"/>
                  <a:gd name="T32" fmla="*/ 951 w 951"/>
                  <a:gd name="T33" fmla="*/ 375 h 969"/>
                  <a:gd name="T34" fmla="*/ 943 w 951"/>
                  <a:gd name="T35" fmla="*/ 39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1" h="969">
                    <a:moveTo>
                      <a:pt x="943" y="393"/>
                    </a:moveTo>
                    <a:lnTo>
                      <a:pt x="945" y="452"/>
                    </a:lnTo>
                    <a:lnTo>
                      <a:pt x="919" y="449"/>
                    </a:lnTo>
                    <a:lnTo>
                      <a:pt x="713" y="929"/>
                    </a:lnTo>
                    <a:cubicBezTo>
                      <a:pt x="598" y="964"/>
                      <a:pt x="491" y="969"/>
                      <a:pt x="456" y="890"/>
                    </a:cubicBezTo>
                    <a:cubicBezTo>
                      <a:pt x="368" y="693"/>
                      <a:pt x="462" y="565"/>
                      <a:pt x="462" y="565"/>
                    </a:cubicBezTo>
                    <a:cubicBezTo>
                      <a:pt x="204" y="592"/>
                      <a:pt x="83" y="518"/>
                      <a:pt x="35" y="471"/>
                    </a:cubicBezTo>
                    <a:cubicBezTo>
                      <a:pt x="0" y="302"/>
                      <a:pt x="23" y="120"/>
                      <a:pt x="23" y="120"/>
                    </a:cubicBezTo>
                    <a:lnTo>
                      <a:pt x="95" y="97"/>
                    </a:lnTo>
                    <a:lnTo>
                      <a:pt x="479" y="102"/>
                    </a:lnTo>
                    <a:lnTo>
                      <a:pt x="474" y="51"/>
                    </a:lnTo>
                    <a:lnTo>
                      <a:pt x="587" y="0"/>
                    </a:lnTo>
                    <a:lnTo>
                      <a:pt x="564" y="256"/>
                    </a:lnTo>
                    <a:lnTo>
                      <a:pt x="721" y="332"/>
                    </a:lnTo>
                    <a:lnTo>
                      <a:pt x="941" y="314"/>
                    </a:lnTo>
                    <a:lnTo>
                      <a:pt x="942" y="351"/>
                    </a:lnTo>
                    <a:lnTo>
                      <a:pt x="951" y="375"/>
                    </a:lnTo>
                    <a:lnTo>
                      <a:pt x="943" y="393"/>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99AAEB82-5F50-4417-A97E-0D9CD9B21823}"/>
                  </a:ext>
                </a:extLst>
              </p:cNvPr>
              <p:cNvSpPr>
                <a:spLocks/>
              </p:cNvSpPr>
              <p:nvPr/>
            </p:nvSpPr>
            <p:spPr bwMode="auto">
              <a:xfrm>
                <a:off x="7850188" y="1101725"/>
                <a:ext cx="222250" cy="495300"/>
              </a:xfrm>
              <a:custGeom>
                <a:avLst/>
                <a:gdLst>
                  <a:gd name="T0" fmla="*/ 272 w 272"/>
                  <a:gd name="T1" fmla="*/ 493 h 604"/>
                  <a:gd name="T2" fmla="*/ 229 w 272"/>
                  <a:gd name="T3" fmla="*/ 565 h 604"/>
                  <a:gd name="T4" fmla="*/ 202 w 272"/>
                  <a:gd name="T5" fmla="*/ 582 h 604"/>
                  <a:gd name="T6" fmla="*/ 153 w 272"/>
                  <a:gd name="T7" fmla="*/ 596 h 604"/>
                  <a:gd name="T8" fmla="*/ 54 w 272"/>
                  <a:gd name="T9" fmla="*/ 520 h 604"/>
                  <a:gd name="T10" fmla="*/ 57 w 272"/>
                  <a:gd name="T11" fmla="*/ 492 h 604"/>
                  <a:gd name="T12" fmla="*/ 37 w 272"/>
                  <a:gd name="T13" fmla="*/ 358 h 604"/>
                  <a:gd name="T14" fmla="*/ 0 w 272"/>
                  <a:gd name="T15" fmla="*/ 93 h 604"/>
                  <a:gd name="T16" fmla="*/ 208 w 272"/>
                  <a:gd name="T17" fmla="*/ 44 h 604"/>
                  <a:gd name="T18" fmla="*/ 260 w 272"/>
                  <a:gd name="T19" fmla="*/ 67 h 604"/>
                  <a:gd name="T20" fmla="*/ 267 w 272"/>
                  <a:gd name="T21" fmla="*/ 326 h 604"/>
                  <a:gd name="T22" fmla="*/ 268 w 272"/>
                  <a:gd name="T23" fmla="*/ 353 h 604"/>
                  <a:gd name="T24" fmla="*/ 272 w 272"/>
                  <a:gd name="T25" fmla="*/ 49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604">
                    <a:moveTo>
                      <a:pt x="272" y="493"/>
                    </a:moveTo>
                    <a:cubicBezTo>
                      <a:pt x="272" y="493"/>
                      <a:pt x="265" y="534"/>
                      <a:pt x="229" y="565"/>
                    </a:cubicBezTo>
                    <a:cubicBezTo>
                      <a:pt x="221" y="571"/>
                      <a:pt x="213" y="577"/>
                      <a:pt x="202" y="582"/>
                    </a:cubicBezTo>
                    <a:cubicBezTo>
                      <a:pt x="189" y="589"/>
                      <a:pt x="173" y="594"/>
                      <a:pt x="153" y="596"/>
                    </a:cubicBezTo>
                    <a:cubicBezTo>
                      <a:pt x="93" y="604"/>
                      <a:pt x="66" y="559"/>
                      <a:pt x="54" y="520"/>
                    </a:cubicBezTo>
                    <a:cubicBezTo>
                      <a:pt x="57" y="504"/>
                      <a:pt x="57" y="492"/>
                      <a:pt x="57" y="492"/>
                    </a:cubicBezTo>
                    <a:lnTo>
                      <a:pt x="37" y="358"/>
                    </a:lnTo>
                    <a:lnTo>
                      <a:pt x="0" y="93"/>
                    </a:lnTo>
                    <a:cubicBezTo>
                      <a:pt x="0" y="93"/>
                      <a:pt x="77" y="0"/>
                      <a:pt x="208" y="44"/>
                    </a:cubicBezTo>
                    <a:cubicBezTo>
                      <a:pt x="224" y="49"/>
                      <a:pt x="241" y="57"/>
                      <a:pt x="260" y="67"/>
                    </a:cubicBezTo>
                    <a:lnTo>
                      <a:pt x="267" y="326"/>
                    </a:lnTo>
                    <a:lnTo>
                      <a:pt x="268" y="353"/>
                    </a:lnTo>
                    <a:lnTo>
                      <a:pt x="272" y="493"/>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5FD3039-2EB4-4186-821B-6161247447FC}"/>
                  </a:ext>
                </a:extLst>
              </p:cNvPr>
              <p:cNvSpPr>
                <a:spLocks/>
              </p:cNvSpPr>
              <p:nvPr/>
            </p:nvSpPr>
            <p:spPr bwMode="auto">
              <a:xfrm>
                <a:off x="7537450" y="1212850"/>
                <a:ext cx="179388" cy="381000"/>
              </a:xfrm>
              <a:custGeom>
                <a:avLst/>
                <a:gdLst>
                  <a:gd name="T0" fmla="*/ 183 w 220"/>
                  <a:gd name="T1" fmla="*/ 455 h 465"/>
                  <a:gd name="T2" fmla="*/ 125 w 220"/>
                  <a:gd name="T3" fmla="*/ 465 h 465"/>
                  <a:gd name="T4" fmla="*/ 0 w 220"/>
                  <a:gd name="T5" fmla="*/ 96 h 465"/>
                  <a:gd name="T6" fmla="*/ 120 w 220"/>
                  <a:gd name="T7" fmla="*/ 7 h 465"/>
                  <a:gd name="T8" fmla="*/ 169 w 220"/>
                  <a:gd name="T9" fmla="*/ 17 h 465"/>
                  <a:gd name="T10" fmla="*/ 219 w 220"/>
                  <a:gd name="T11" fmla="*/ 404 h 465"/>
                  <a:gd name="T12" fmla="*/ 183 w 220"/>
                  <a:gd name="T13" fmla="*/ 455 h 465"/>
                </a:gdLst>
                <a:ahLst/>
                <a:cxnLst>
                  <a:cxn ang="0">
                    <a:pos x="T0" y="T1"/>
                  </a:cxn>
                  <a:cxn ang="0">
                    <a:pos x="T2" y="T3"/>
                  </a:cxn>
                  <a:cxn ang="0">
                    <a:pos x="T4" y="T5"/>
                  </a:cxn>
                  <a:cxn ang="0">
                    <a:pos x="T6" y="T7"/>
                  </a:cxn>
                  <a:cxn ang="0">
                    <a:pos x="T8" y="T9"/>
                  </a:cxn>
                  <a:cxn ang="0">
                    <a:pos x="T10" y="T11"/>
                  </a:cxn>
                  <a:cxn ang="0">
                    <a:pos x="T12" y="T13"/>
                  </a:cxn>
                </a:cxnLst>
                <a:rect l="0" t="0" r="r" b="b"/>
                <a:pathLst>
                  <a:path w="220" h="465">
                    <a:moveTo>
                      <a:pt x="183" y="455"/>
                    </a:moveTo>
                    <a:cubicBezTo>
                      <a:pt x="169" y="461"/>
                      <a:pt x="151" y="465"/>
                      <a:pt x="125" y="465"/>
                    </a:cubicBezTo>
                    <a:cubicBezTo>
                      <a:pt x="29" y="465"/>
                      <a:pt x="29" y="406"/>
                      <a:pt x="0" y="96"/>
                    </a:cubicBezTo>
                    <a:cubicBezTo>
                      <a:pt x="0" y="96"/>
                      <a:pt x="18" y="0"/>
                      <a:pt x="120" y="7"/>
                    </a:cubicBezTo>
                    <a:cubicBezTo>
                      <a:pt x="134" y="8"/>
                      <a:pt x="151" y="11"/>
                      <a:pt x="169" y="17"/>
                    </a:cubicBezTo>
                    <a:lnTo>
                      <a:pt x="219" y="404"/>
                    </a:lnTo>
                    <a:cubicBezTo>
                      <a:pt x="219" y="404"/>
                      <a:pt x="220" y="437"/>
                      <a:pt x="183" y="455"/>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E5B11254-3184-428E-A84B-99B73D172038}"/>
                  </a:ext>
                </a:extLst>
              </p:cNvPr>
              <p:cNvSpPr>
                <a:spLocks/>
              </p:cNvSpPr>
              <p:nvPr/>
            </p:nvSpPr>
            <p:spPr bwMode="auto">
              <a:xfrm>
                <a:off x="7675563" y="1146175"/>
                <a:ext cx="220663" cy="463550"/>
              </a:xfrm>
              <a:custGeom>
                <a:avLst/>
                <a:gdLst>
                  <a:gd name="T0" fmla="*/ 269 w 269"/>
                  <a:gd name="T1" fmla="*/ 438 h 566"/>
                  <a:gd name="T2" fmla="*/ 241 w 269"/>
                  <a:gd name="T3" fmla="*/ 525 h 566"/>
                  <a:gd name="T4" fmla="*/ 190 w 269"/>
                  <a:gd name="T5" fmla="*/ 554 h 566"/>
                  <a:gd name="T6" fmla="*/ 50 w 269"/>
                  <a:gd name="T7" fmla="*/ 486 h 566"/>
                  <a:gd name="T8" fmla="*/ 0 w 269"/>
                  <a:gd name="T9" fmla="*/ 99 h 566"/>
                  <a:gd name="T10" fmla="*/ 161 w 269"/>
                  <a:gd name="T11" fmla="*/ 22 h 566"/>
                  <a:gd name="T12" fmla="*/ 212 w 269"/>
                  <a:gd name="T13" fmla="*/ 39 h 566"/>
                  <a:gd name="T14" fmla="*/ 269 w 269"/>
                  <a:gd name="T15" fmla="*/ 438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566">
                    <a:moveTo>
                      <a:pt x="269" y="438"/>
                    </a:moveTo>
                    <a:cubicBezTo>
                      <a:pt x="269" y="438"/>
                      <a:pt x="269" y="490"/>
                      <a:pt x="241" y="525"/>
                    </a:cubicBezTo>
                    <a:cubicBezTo>
                      <a:pt x="229" y="539"/>
                      <a:pt x="213" y="550"/>
                      <a:pt x="190" y="554"/>
                    </a:cubicBezTo>
                    <a:cubicBezTo>
                      <a:pt x="118" y="566"/>
                      <a:pt x="72" y="546"/>
                      <a:pt x="50" y="486"/>
                    </a:cubicBezTo>
                    <a:lnTo>
                      <a:pt x="0" y="99"/>
                    </a:lnTo>
                    <a:cubicBezTo>
                      <a:pt x="0" y="99"/>
                      <a:pt x="46" y="0"/>
                      <a:pt x="161" y="22"/>
                    </a:cubicBezTo>
                    <a:cubicBezTo>
                      <a:pt x="177" y="25"/>
                      <a:pt x="193" y="31"/>
                      <a:pt x="212" y="39"/>
                    </a:cubicBezTo>
                    <a:lnTo>
                      <a:pt x="269" y="438"/>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2356B133-C07C-4430-BE62-5506697F6366}"/>
                  </a:ext>
                </a:extLst>
              </p:cNvPr>
              <p:cNvSpPr>
                <a:spLocks/>
              </p:cNvSpPr>
              <p:nvPr/>
            </p:nvSpPr>
            <p:spPr bwMode="auto">
              <a:xfrm>
                <a:off x="7880350" y="1358900"/>
                <a:ext cx="406400" cy="238125"/>
              </a:xfrm>
              <a:custGeom>
                <a:avLst/>
                <a:gdLst>
                  <a:gd name="T0" fmla="*/ 496 w 496"/>
                  <a:gd name="T1" fmla="*/ 62 h 291"/>
                  <a:gd name="T2" fmla="*/ 453 w 496"/>
                  <a:gd name="T3" fmla="*/ 131 h 291"/>
                  <a:gd name="T4" fmla="*/ 300 w 496"/>
                  <a:gd name="T5" fmla="*/ 277 h 291"/>
                  <a:gd name="T6" fmla="*/ 231 w 496"/>
                  <a:gd name="T7" fmla="*/ 204 h 291"/>
                  <a:gd name="T8" fmla="*/ 196 w 496"/>
                  <a:gd name="T9" fmla="*/ 258 h 291"/>
                  <a:gd name="T10" fmla="*/ 177 w 496"/>
                  <a:gd name="T11" fmla="*/ 272 h 291"/>
                  <a:gd name="T12" fmla="*/ 165 w 496"/>
                  <a:gd name="T13" fmla="*/ 269 h 291"/>
                  <a:gd name="T14" fmla="*/ 116 w 496"/>
                  <a:gd name="T15" fmla="*/ 283 h 291"/>
                  <a:gd name="T16" fmla="*/ 17 w 496"/>
                  <a:gd name="T17" fmla="*/ 207 h 291"/>
                  <a:gd name="T18" fmla="*/ 20 w 496"/>
                  <a:gd name="T19" fmla="*/ 179 h 291"/>
                  <a:gd name="T20" fmla="*/ 0 w 496"/>
                  <a:gd name="T21" fmla="*/ 45 h 291"/>
                  <a:gd name="T22" fmla="*/ 10 w 496"/>
                  <a:gd name="T23" fmla="*/ 20 h 291"/>
                  <a:gd name="T24" fmla="*/ 42 w 496"/>
                  <a:gd name="T25" fmla="*/ 2 h 291"/>
                  <a:gd name="T26" fmla="*/ 203 w 496"/>
                  <a:gd name="T27" fmla="*/ 13 h 291"/>
                  <a:gd name="T28" fmla="*/ 214 w 496"/>
                  <a:gd name="T29" fmla="*/ 13 h 291"/>
                  <a:gd name="T30" fmla="*/ 230 w 496"/>
                  <a:gd name="T31" fmla="*/ 13 h 291"/>
                  <a:gd name="T32" fmla="*/ 431 w 496"/>
                  <a:gd name="T33" fmla="*/ 5 h 291"/>
                  <a:gd name="T34" fmla="*/ 444 w 496"/>
                  <a:gd name="T35" fmla="*/ 6 h 291"/>
                  <a:gd name="T36" fmla="*/ 496 w 496"/>
                  <a:gd name="T37" fmla="*/ 58 h 291"/>
                  <a:gd name="T38" fmla="*/ 496 w 496"/>
                  <a:gd name="T3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291">
                    <a:moveTo>
                      <a:pt x="496" y="62"/>
                    </a:moveTo>
                    <a:cubicBezTo>
                      <a:pt x="496" y="62"/>
                      <a:pt x="481" y="92"/>
                      <a:pt x="453" y="131"/>
                    </a:cubicBezTo>
                    <a:cubicBezTo>
                      <a:pt x="419" y="178"/>
                      <a:pt x="366" y="239"/>
                      <a:pt x="300" y="277"/>
                    </a:cubicBezTo>
                    <a:cubicBezTo>
                      <a:pt x="276" y="268"/>
                      <a:pt x="252" y="245"/>
                      <a:pt x="231" y="204"/>
                    </a:cubicBezTo>
                    <a:cubicBezTo>
                      <a:pt x="226" y="217"/>
                      <a:pt x="216" y="239"/>
                      <a:pt x="196" y="258"/>
                    </a:cubicBezTo>
                    <a:cubicBezTo>
                      <a:pt x="191" y="263"/>
                      <a:pt x="184" y="268"/>
                      <a:pt x="177" y="272"/>
                    </a:cubicBezTo>
                    <a:cubicBezTo>
                      <a:pt x="173" y="271"/>
                      <a:pt x="169" y="270"/>
                      <a:pt x="165" y="269"/>
                    </a:cubicBezTo>
                    <a:cubicBezTo>
                      <a:pt x="152" y="276"/>
                      <a:pt x="136" y="281"/>
                      <a:pt x="116" y="283"/>
                    </a:cubicBezTo>
                    <a:cubicBezTo>
                      <a:pt x="56" y="291"/>
                      <a:pt x="29" y="246"/>
                      <a:pt x="17" y="207"/>
                    </a:cubicBezTo>
                    <a:cubicBezTo>
                      <a:pt x="20" y="191"/>
                      <a:pt x="20" y="179"/>
                      <a:pt x="20" y="179"/>
                    </a:cubicBezTo>
                    <a:lnTo>
                      <a:pt x="0" y="45"/>
                    </a:lnTo>
                    <a:cubicBezTo>
                      <a:pt x="3" y="35"/>
                      <a:pt x="7" y="27"/>
                      <a:pt x="10" y="20"/>
                    </a:cubicBezTo>
                    <a:cubicBezTo>
                      <a:pt x="15" y="8"/>
                      <a:pt x="28" y="0"/>
                      <a:pt x="42" y="2"/>
                    </a:cubicBezTo>
                    <a:cubicBezTo>
                      <a:pt x="103" y="8"/>
                      <a:pt x="156" y="11"/>
                      <a:pt x="203" y="13"/>
                    </a:cubicBezTo>
                    <a:cubicBezTo>
                      <a:pt x="207" y="13"/>
                      <a:pt x="211" y="13"/>
                      <a:pt x="214" y="13"/>
                    </a:cubicBezTo>
                    <a:cubicBezTo>
                      <a:pt x="220" y="13"/>
                      <a:pt x="225" y="13"/>
                      <a:pt x="230" y="13"/>
                    </a:cubicBezTo>
                    <a:cubicBezTo>
                      <a:pt x="326" y="14"/>
                      <a:pt x="389" y="6"/>
                      <a:pt x="431" y="5"/>
                    </a:cubicBezTo>
                    <a:cubicBezTo>
                      <a:pt x="436" y="5"/>
                      <a:pt x="440" y="5"/>
                      <a:pt x="444" y="6"/>
                    </a:cubicBezTo>
                    <a:cubicBezTo>
                      <a:pt x="488" y="11"/>
                      <a:pt x="495" y="46"/>
                      <a:pt x="496" y="58"/>
                    </a:cubicBezTo>
                    <a:cubicBezTo>
                      <a:pt x="496" y="61"/>
                      <a:pt x="496" y="62"/>
                      <a:pt x="496" y="62"/>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F2254B0B-2D35-4BA6-916C-EBE1743D5A04}"/>
                  </a:ext>
                </a:extLst>
              </p:cNvPr>
              <p:cNvSpPr>
                <a:spLocks/>
              </p:cNvSpPr>
              <p:nvPr/>
            </p:nvSpPr>
            <p:spPr bwMode="auto">
              <a:xfrm>
                <a:off x="7807325" y="1163638"/>
                <a:ext cx="88900" cy="412750"/>
              </a:xfrm>
              <a:custGeom>
                <a:avLst/>
                <a:gdLst>
                  <a:gd name="T0" fmla="*/ 108 w 108"/>
                  <a:gd name="T1" fmla="*/ 416 h 503"/>
                  <a:gd name="T2" fmla="*/ 80 w 108"/>
                  <a:gd name="T3" fmla="*/ 503 h 503"/>
                  <a:gd name="T4" fmla="*/ 0 w 108"/>
                  <a:gd name="T5" fmla="*/ 0 h 503"/>
                  <a:gd name="T6" fmla="*/ 51 w 108"/>
                  <a:gd name="T7" fmla="*/ 17 h 503"/>
                  <a:gd name="T8" fmla="*/ 108 w 108"/>
                  <a:gd name="T9" fmla="*/ 416 h 503"/>
                </a:gdLst>
                <a:ahLst/>
                <a:cxnLst>
                  <a:cxn ang="0">
                    <a:pos x="T0" y="T1"/>
                  </a:cxn>
                  <a:cxn ang="0">
                    <a:pos x="T2" y="T3"/>
                  </a:cxn>
                  <a:cxn ang="0">
                    <a:pos x="T4" y="T5"/>
                  </a:cxn>
                  <a:cxn ang="0">
                    <a:pos x="T6" y="T7"/>
                  </a:cxn>
                  <a:cxn ang="0">
                    <a:pos x="T8" y="T9"/>
                  </a:cxn>
                </a:cxnLst>
                <a:rect l="0" t="0" r="r" b="b"/>
                <a:pathLst>
                  <a:path w="108" h="503">
                    <a:moveTo>
                      <a:pt x="108" y="416"/>
                    </a:moveTo>
                    <a:cubicBezTo>
                      <a:pt x="108" y="416"/>
                      <a:pt x="108" y="468"/>
                      <a:pt x="80" y="503"/>
                    </a:cubicBezTo>
                    <a:lnTo>
                      <a:pt x="0" y="0"/>
                    </a:lnTo>
                    <a:cubicBezTo>
                      <a:pt x="16" y="3"/>
                      <a:pt x="32" y="9"/>
                      <a:pt x="51" y="17"/>
                    </a:cubicBezTo>
                    <a:lnTo>
                      <a:pt x="108" y="416"/>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8ECFAD12-6718-496A-A644-1DE334EFC76E}"/>
                  </a:ext>
                </a:extLst>
              </p:cNvPr>
              <p:cNvSpPr>
                <a:spLocks/>
              </p:cNvSpPr>
              <p:nvPr/>
            </p:nvSpPr>
            <p:spPr bwMode="auto">
              <a:xfrm>
                <a:off x="7635875" y="1219200"/>
                <a:ext cx="80963" cy="366713"/>
              </a:xfrm>
              <a:custGeom>
                <a:avLst/>
                <a:gdLst>
                  <a:gd name="T0" fmla="*/ 63 w 100"/>
                  <a:gd name="T1" fmla="*/ 448 h 448"/>
                  <a:gd name="T2" fmla="*/ 0 w 100"/>
                  <a:gd name="T3" fmla="*/ 0 h 448"/>
                  <a:gd name="T4" fmla="*/ 49 w 100"/>
                  <a:gd name="T5" fmla="*/ 10 h 448"/>
                  <a:gd name="T6" fmla="*/ 99 w 100"/>
                  <a:gd name="T7" fmla="*/ 397 h 448"/>
                  <a:gd name="T8" fmla="*/ 63 w 100"/>
                  <a:gd name="T9" fmla="*/ 448 h 448"/>
                </a:gdLst>
                <a:ahLst/>
                <a:cxnLst>
                  <a:cxn ang="0">
                    <a:pos x="T0" y="T1"/>
                  </a:cxn>
                  <a:cxn ang="0">
                    <a:pos x="T2" y="T3"/>
                  </a:cxn>
                  <a:cxn ang="0">
                    <a:pos x="T4" y="T5"/>
                  </a:cxn>
                  <a:cxn ang="0">
                    <a:pos x="T6" y="T7"/>
                  </a:cxn>
                  <a:cxn ang="0">
                    <a:pos x="T8" y="T9"/>
                  </a:cxn>
                </a:cxnLst>
                <a:rect l="0" t="0" r="r" b="b"/>
                <a:pathLst>
                  <a:path w="100" h="448">
                    <a:moveTo>
                      <a:pt x="63" y="448"/>
                    </a:moveTo>
                    <a:lnTo>
                      <a:pt x="0" y="0"/>
                    </a:lnTo>
                    <a:cubicBezTo>
                      <a:pt x="14" y="1"/>
                      <a:pt x="31" y="4"/>
                      <a:pt x="49" y="10"/>
                    </a:cubicBezTo>
                    <a:lnTo>
                      <a:pt x="99" y="397"/>
                    </a:lnTo>
                    <a:cubicBezTo>
                      <a:pt x="99" y="397"/>
                      <a:pt x="100" y="430"/>
                      <a:pt x="63" y="448"/>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9216B1B3-6F10-421E-878B-9D3747B2003F}"/>
                  </a:ext>
                </a:extLst>
              </p:cNvPr>
              <p:cNvSpPr>
                <a:spLocks/>
              </p:cNvSpPr>
              <p:nvPr/>
            </p:nvSpPr>
            <p:spPr bwMode="auto">
              <a:xfrm>
                <a:off x="8020050" y="1138238"/>
                <a:ext cx="52388" cy="427038"/>
              </a:xfrm>
              <a:custGeom>
                <a:avLst/>
                <a:gdLst>
                  <a:gd name="T0" fmla="*/ 64 w 64"/>
                  <a:gd name="T1" fmla="*/ 449 h 521"/>
                  <a:gd name="T2" fmla="*/ 21 w 64"/>
                  <a:gd name="T3" fmla="*/ 521 h 521"/>
                  <a:gd name="T4" fmla="*/ 0 w 64"/>
                  <a:gd name="T5" fmla="*/ 0 h 521"/>
                  <a:gd name="T6" fmla="*/ 52 w 64"/>
                  <a:gd name="T7" fmla="*/ 23 h 521"/>
                  <a:gd name="T8" fmla="*/ 64 w 64"/>
                  <a:gd name="T9" fmla="*/ 449 h 521"/>
                </a:gdLst>
                <a:ahLst/>
                <a:cxnLst>
                  <a:cxn ang="0">
                    <a:pos x="T0" y="T1"/>
                  </a:cxn>
                  <a:cxn ang="0">
                    <a:pos x="T2" y="T3"/>
                  </a:cxn>
                  <a:cxn ang="0">
                    <a:pos x="T4" y="T5"/>
                  </a:cxn>
                  <a:cxn ang="0">
                    <a:pos x="T6" y="T7"/>
                  </a:cxn>
                  <a:cxn ang="0">
                    <a:pos x="T8" y="T9"/>
                  </a:cxn>
                </a:cxnLst>
                <a:rect l="0" t="0" r="r" b="b"/>
                <a:pathLst>
                  <a:path w="64" h="521">
                    <a:moveTo>
                      <a:pt x="64" y="449"/>
                    </a:moveTo>
                    <a:cubicBezTo>
                      <a:pt x="64" y="449"/>
                      <a:pt x="57" y="490"/>
                      <a:pt x="21" y="521"/>
                    </a:cubicBezTo>
                    <a:lnTo>
                      <a:pt x="0" y="0"/>
                    </a:lnTo>
                    <a:cubicBezTo>
                      <a:pt x="16" y="5"/>
                      <a:pt x="33" y="13"/>
                      <a:pt x="52" y="23"/>
                    </a:cubicBezTo>
                    <a:lnTo>
                      <a:pt x="64" y="449"/>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55F8FC55-3969-4990-A988-9DCDF6D17D57}"/>
                  </a:ext>
                </a:extLst>
              </p:cNvPr>
              <p:cNvSpPr>
                <a:spLocks/>
              </p:cNvSpPr>
              <p:nvPr/>
            </p:nvSpPr>
            <p:spPr bwMode="auto">
              <a:xfrm>
                <a:off x="7883525" y="1370013"/>
                <a:ext cx="495300" cy="908050"/>
              </a:xfrm>
              <a:custGeom>
                <a:avLst/>
                <a:gdLst>
                  <a:gd name="T0" fmla="*/ 589 w 604"/>
                  <a:gd name="T1" fmla="*/ 283 h 1107"/>
                  <a:gd name="T2" fmla="*/ 364 w 604"/>
                  <a:gd name="T3" fmla="*/ 617 h 1107"/>
                  <a:gd name="T4" fmla="*/ 364 w 604"/>
                  <a:gd name="T5" fmla="*/ 1107 h 1107"/>
                  <a:gd name="T6" fmla="*/ 0 w 604"/>
                  <a:gd name="T7" fmla="*/ 1107 h 1107"/>
                  <a:gd name="T8" fmla="*/ 0 w 604"/>
                  <a:gd name="T9" fmla="*/ 501 h 1107"/>
                  <a:gd name="T10" fmla="*/ 218 w 604"/>
                  <a:gd name="T11" fmla="*/ 264 h 1107"/>
                  <a:gd name="T12" fmla="*/ 173 w 604"/>
                  <a:gd name="T13" fmla="*/ 257 h 1107"/>
                  <a:gd name="T14" fmla="*/ 161 w 604"/>
                  <a:gd name="T15" fmla="*/ 254 h 1107"/>
                  <a:gd name="T16" fmla="*/ 24 w 604"/>
                  <a:gd name="T17" fmla="*/ 42 h 1107"/>
                  <a:gd name="T18" fmla="*/ 60 w 604"/>
                  <a:gd name="T19" fmla="*/ 14 h 1107"/>
                  <a:gd name="T20" fmla="*/ 227 w 604"/>
                  <a:gd name="T21" fmla="*/ 25 h 1107"/>
                  <a:gd name="T22" fmla="*/ 417 w 604"/>
                  <a:gd name="T23" fmla="*/ 5 h 1107"/>
                  <a:gd name="T24" fmla="*/ 489 w 604"/>
                  <a:gd name="T25" fmla="*/ 37 h 1107"/>
                  <a:gd name="T26" fmla="*/ 492 w 604"/>
                  <a:gd name="T27" fmla="*/ 43 h 1107"/>
                  <a:gd name="T28" fmla="*/ 591 w 604"/>
                  <a:gd name="T29" fmla="*/ 211 h 1107"/>
                  <a:gd name="T30" fmla="*/ 589 w 604"/>
                  <a:gd name="T31" fmla="*/ 283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1107">
                    <a:moveTo>
                      <a:pt x="589" y="283"/>
                    </a:moveTo>
                    <a:lnTo>
                      <a:pt x="364" y="617"/>
                    </a:lnTo>
                    <a:lnTo>
                      <a:pt x="364" y="1107"/>
                    </a:lnTo>
                    <a:lnTo>
                      <a:pt x="0" y="1107"/>
                    </a:lnTo>
                    <a:lnTo>
                      <a:pt x="0" y="501"/>
                    </a:lnTo>
                    <a:cubicBezTo>
                      <a:pt x="24" y="311"/>
                      <a:pt x="218" y="264"/>
                      <a:pt x="218" y="264"/>
                    </a:cubicBezTo>
                    <a:cubicBezTo>
                      <a:pt x="202" y="262"/>
                      <a:pt x="187" y="260"/>
                      <a:pt x="173" y="257"/>
                    </a:cubicBezTo>
                    <a:cubicBezTo>
                      <a:pt x="169" y="256"/>
                      <a:pt x="165" y="255"/>
                      <a:pt x="161" y="254"/>
                    </a:cubicBezTo>
                    <a:cubicBezTo>
                      <a:pt x="18" y="217"/>
                      <a:pt x="16" y="99"/>
                      <a:pt x="24" y="42"/>
                    </a:cubicBezTo>
                    <a:cubicBezTo>
                      <a:pt x="26" y="25"/>
                      <a:pt x="42" y="12"/>
                      <a:pt x="60" y="14"/>
                    </a:cubicBezTo>
                    <a:cubicBezTo>
                      <a:pt x="121" y="22"/>
                      <a:pt x="177" y="25"/>
                      <a:pt x="227" y="25"/>
                    </a:cubicBezTo>
                    <a:cubicBezTo>
                      <a:pt x="310" y="24"/>
                      <a:pt x="376" y="14"/>
                      <a:pt x="417" y="5"/>
                    </a:cubicBezTo>
                    <a:cubicBezTo>
                      <a:pt x="445" y="0"/>
                      <a:pt x="474" y="12"/>
                      <a:pt x="489" y="37"/>
                    </a:cubicBezTo>
                    <a:lnTo>
                      <a:pt x="492" y="43"/>
                    </a:lnTo>
                    <a:lnTo>
                      <a:pt x="591" y="211"/>
                    </a:lnTo>
                    <a:cubicBezTo>
                      <a:pt x="604" y="233"/>
                      <a:pt x="604" y="261"/>
                      <a:pt x="589" y="283"/>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Gráfico 2" descr="Contrato">
            <a:extLst>
              <a:ext uri="{FF2B5EF4-FFF2-40B4-BE49-F238E27FC236}">
                <a16:creationId xmlns:a16="http://schemas.microsoft.com/office/drawing/2014/main" id="{FE979771-0F79-4BA7-9404-F05188654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5760" y="5126454"/>
            <a:ext cx="914400" cy="914400"/>
          </a:xfrm>
          <a:prstGeom prst="rect">
            <a:avLst/>
          </a:prstGeom>
        </p:spPr>
      </p:pic>
      <p:pic>
        <p:nvPicPr>
          <p:cNvPr id="6" name="Gráfico 5" descr="Lista de comprobación">
            <a:extLst>
              <a:ext uri="{FF2B5EF4-FFF2-40B4-BE49-F238E27FC236}">
                <a16:creationId xmlns:a16="http://schemas.microsoft.com/office/drawing/2014/main" id="{99AC273E-15AC-456F-BE1C-CF6E642FDB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8200" y="1485892"/>
            <a:ext cx="914400" cy="914400"/>
          </a:xfrm>
          <a:prstGeom prst="rect">
            <a:avLst/>
          </a:prstGeom>
        </p:spPr>
      </p:pic>
      <p:pic>
        <p:nvPicPr>
          <p:cNvPr id="59" name="Gráfico 58" descr="Mano con dedo índice apuntando a la derecha ">
            <a:extLst>
              <a:ext uri="{FF2B5EF4-FFF2-40B4-BE49-F238E27FC236}">
                <a16:creationId xmlns:a16="http://schemas.microsoft.com/office/drawing/2014/main" id="{25B2EDAA-D43E-4767-B9C3-9DF311CA21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5759" y="4977442"/>
            <a:ext cx="914400" cy="914400"/>
          </a:xfrm>
          <a:prstGeom prst="rect">
            <a:avLst/>
          </a:prstGeom>
        </p:spPr>
      </p:pic>
      <p:pic>
        <p:nvPicPr>
          <p:cNvPr id="61" name="Gráfico 60" descr="Balanza de la Justicia">
            <a:extLst>
              <a:ext uri="{FF2B5EF4-FFF2-40B4-BE49-F238E27FC236}">
                <a16:creationId xmlns:a16="http://schemas.microsoft.com/office/drawing/2014/main" id="{AE36DC2A-FE8D-4309-BB11-64B2046D72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1527" y="1279006"/>
            <a:ext cx="714593" cy="714593"/>
          </a:xfrm>
          <a:prstGeom prst="rect">
            <a:avLst/>
          </a:prstGeom>
        </p:spPr>
      </p:pic>
    </p:spTree>
    <p:extLst>
      <p:ext uri="{BB962C8B-B14F-4D97-AF65-F5344CB8AC3E}">
        <p14:creationId xmlns:p14="http://schemas.microsoft.com/office/powerpoint/2010/main" val="156369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463131" y="182174"/>
            <a:ext cx="4428392"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11" name="Grupo 10">
            <a:extLst>
              <a:ext uri="{FF2B5EF4-FFF2-40B4-BE49-F238E27FC236}">
                <a16:creationId xmlns:a16="http://schemas.microsoft.com/office/drawing/2014/main" id="{248043FE-E69F-49DF-8B64-7ACAE98128DC}"/>
              </a:ext>
            </a:extLst>
          </p:cNvPr>
          <p:cNvGrpSpPr/>
          <p:nvPr/>
        </p:nvGrpSpPr>
        <p:grpSpPr>
          <a:xfrm>
            <a:off x="6551111" y="1468783"/>
            <a:ext cx="288288" cy="288288"/>
            <a:chOff x="6551111" y="1468783"/>
            <a:chExt cx="288288" cy="288288"/>
          </a:xfrm>
        </p:grpSpPr>
        <p:sp>
          <p:nvSpPr>
            <p:cNvPr id="66" name="Circle">
              <a:extLst>
                <a:ext uri="{FF2B5EF4-FFF2-40B4-BE49-F238E27FC236}">
                  <a16:creationId xmlns:a16="http://schemas.microsoft.com/office/drawing/2014/main" id="{79B7CA8E-1D6F-4F72-BE8E-141D0F79979D}"/>
                </a:ext>
              </a:extLst>
            </p:cNvPr>
            <p:cNvSpPr/>
            <p:nvPr/>
          </p:nvSpPr>
          <p:spPr>
            <a:xfrm>
              <a:off x="6551111" y="1468783"/>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67" name="Circle">
              <a:extLst>
                <a:ext uri="{FF2B5EF4-FFF2-40B4-BE49-F238E27FC236}">
                  <a16:creationId xmlns:a16="http://schemas.microsoft.com/office/drawing/2014/main" id="{CE0FCC51-65E4-4296-AD57-2A47F2E37C73}"/>
                </a:ext>
              </a:extLst>
            </p:cNvPr>
            <p:cNvSpPr/>
            <p:nvPr/>
          </p:nvSpPr>
          <p:spPr>
            <a:xfrm>
              <a:off x="6607905" y="1525577"/>
              <a:ext cx="174699" cy="174699"/>
            </a:xfrm>
            <a:prstGeom prst="ellipse">
              <a:avLst/>
            </a:prstGeom>
            <a:solidFill>
              <a:srgbClr val="45C4E3"/>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68" name="Line">
            <a:extLst>
              <a:ext uri="{FF2B5EF4-FFF2-40B4-BE49-F238E27FC236}">
                <a16:creationId xmlns:a16="http://schemas.microsoft.com/office/drawing/2014/main" id="{EA640B77-0203-4B93-BE5E-82AA7FFDA73E}"/>
              </a:ext>
            </a:extLst>
          </p:cNvPr>
          <p:cNvSpPr/>
          <p:nvPr/>
        </p:nvSpPr>
        <p:spPr>
          <a:xfrm flipH="1">
            <a:off x="5631806" y="1695980"/>
            <a:ext cx="956926" cy="755021"/>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2" name="Grupo 11">
            <a:extLst>
              <a:ext uri="{FF2B5EF4-FFF2-40B4-BE49-F238E27FC236}">
                <a16:creationId xmlns:a16="http://schemas.microsoft.com/office/drawing/2014/main" id="{6AD4C6EC-0C31-4FF0-A0F5-FD3D0622102E}"/>
              </a:ext>
            </a:extLst>
          </p:cNvPr>
          <p:cNvGrpSpPr/>
          <p:nvPr/>
        </p:nvGrpSpPr>
        <p:grpSpPr>
          <a:xfrm>
            <a:off x="5375695" y="2396367"/>
            <a:ext cx="288288" cy="288288"/>
            <a:chOff x="5375695" y="2396367"/>
            <a:chExt cx="288288" cy="288288"/>
          </a:xfrm>
        </p:grpSpPr>
        <p:sp>
          <p:nvSpPr>
            <p:cNvPr id="84" name="Circle">
              <a:extLst>
                <a:ext uri="{FF2B5EF4-FFF2-40B4-BE49-F238E27FC236}">
                  <a16:creationId xmlns:a16="http://schemas.microsoft.com/office/drawing/2014/main" id="{4D4D988B-ACC1-4B75-8AA0-BDCA810A9D9C}"/>
                </a:ext>
              </a:extLst>
            </p:cNvPr>
            <p:cNvSpPr/>
            <p:nvPr/>
          </p:nvSpPr>
          <p:spPr>
            <a:xfrm>
              <a:off x="5375695" y="2396367"/>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5" name="Circle">
              <a:extLst>
                <a:ext uri="{FF2B5EF4-FFF2-40B4-BE49-F238E27FC236}">
                  <a16:creationId xmlns:a16="http://schemas.microsoft.com/office/drawing/2014/main" id="{9FC1434A-C56D-45F8-84D2-0B7822EE4113}"/>
                </a:ext>
              </a:extLst>
            </p:cNvPr>
            <p:cNvSpPr/>
            <p:nvPr/>
          </p:nvSpPr>
          <p:spPr>
            <a:xfrm>
              <a:off x="5432489" y="2453161"/>
              <a:ext cx="174699" cy="174699"/>
            </a:xfrm>
            <a:prstGeom prst="ellipse">
              <a:avLst/>
            </a:prstGeom>
            <a:solidFill>
              <a:srgbClr val="FFCF16"/>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86" name="Line">
            <a:extLst>
              <a:ext uri="{FF2B5EF4-FFF2-40B4-BE49-F238E27FC236}">
                <a16:creationId xmlns:a16="http://schemas.microsoft.com/office/drawing/2014/main" id="{B79ACE55-5E02-463E-AD9D-4991A5AE91EC}"/>
              </a:ext>
            </a:extLst>
          </p:cNvPr>
          <p:cNvSpPr/>
          <p:nvPr/>
        </p:nvSpPr>
        <p:spPr>
          <a:xfrm>
            <a:off x="5631739" y="2643461"/>
            <a:ext cx="985166" cy="857337"/>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3" name="Grupo 12">
            <a:extLst>
              <a:ext uri="{FF2B5EF4-FFF2-40B4-BE49-F238E27FC236}">
                <a16:creationId xmlns:a16="http://schemas.microsoft.com/office/drawing/2014/main" id="{2F765A5F-C66F-4AE6-95E9-A78F386E86BB}"/>
              </a:ext>
            </a:extLst>
          </p:cNvPr>
          <p:cNvGrpSpPr/>
          <p:nvPr/>
        </p:nvGrpSpPr>
        <p:grpSpPr>
          <a:xfrm>
            <a:off x="6587226" y="3447341"/>
            <a:ext cx="288288" cy="288288"/>
            <a:chOff x="6587226" y="3447341"/>
            <a:chExt cx="288288" cy="288288"/>
          </a:xfrm>
        </p:grpSpPr>
        <p:sp>
          <p:nvSpPr>
            <p:cNvPr id="102" name="Circle">
              <a:extLst>
                <a:ext uri="{FF2B5EF4-FFF2-40B4-BE49-F238E27FC236}">
                  <a16:creationId xmlns:a16="http://schemas.microsoft.com/office/drawing/2014/main" id="{E15FCC6C-A86A-4024-A3E0-21176D824AF1}"/>
                </a:ext>
              </a:extLst>
            </p:cNvPr>
            <p:cNvSpPr/>
            <p:nvPr/>
          </p:nvSpPr>
          <p:spPr>
            <a:xfrm>
              <a:off x="6587226" y="3447341"/>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3" name="Circle">
              <a:extLst>
                <a:ext uri="{FF2B5EF4-FFF2-40B4-BE49-F238E27FC236}">
                  <a16:creationId xmlns:a16="http://schemas.microsoft.com/office/drawing/2014/main" id="{039BA48B-7914-4606-A921-CF5340625D5E}"/>
                </a:ext>
              </a:extLst>
            </p:cNvPr>
            <p:cNvSpPr/>
            <p:nvPr/>
          </p:nvSpPr>
          <p:spPr>
            <a:xfrm>
              <a:off x="6644020" y="3504135"/>
              <a:ext cx="174699" cy="174699"/>
            </a:xfrm>
            <a:prstGeom prst="ellipse">
              <a:avLst/>
            </a:prstGeom>
            <a:solidFill>
              <a:srgbClr val="A961BF"/>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04" name="Line">
            <a:extLst>
              <a:ext uri="{FF2B5EF4-FFF2-40B4-BE49-F238E27FC236}">
                <a16:creationId xmlns:a16="http://schemas.microsoft.com/office/drawing/2014/main" id="{C535B3C8-0D9C-4186-9F24-5DA0463CACAF}"/>
              </a:ext>
            </a:extLst>
          </p:cNvPr>
          <p:cNvSpPr/>
          <p:nvPr/>
        </p:nvSpPr>
        <p:spPr>
          <a:xfrm flipH="1">
            <a:off x="5669221" y="3674538"/>
            <a:ext cx="955626" cy="757400"/>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4" name="Grupo 13">
            <a:extLst>
              <a:ext uri="{FF2B5EF4-FFF2-40B4-BE49-F238E27FC236}">
                <a16:creationId xmlns:a16="http://schemas.microsoft.com/office/drawing/2014/main" id="{E56942BA-6962-4C16-9607-26B4FABC3D2B}"/>
              </a:ext>
            </a:extLst>
          </p:cNvPr>
          <p:cNvGrpSpPr/>
          <p:nvPr/>
        </p:nvGrpSpPr>
        <p:grpSpPr>
          <a:xfrm>
            <a:off x="5411810" y="4374925"/>
            <a:ext cx="288288" cy="288288"/>
            <a:chOff x="5411810" y="4374925"/>
            <a:chExt cx="288288" cy="288288"/>
          </a:xfrm>
        </p:grpSpPr>
        <p:sp>
          <p:nvSpPr>
            <p:cNvPr id="120" name="Circle">
              <a:extLst>
                <a:ext uri="{FF2B5EF4-FFF2-40B4-BE49-F238E27FC236}">
                  <a16:creationId xmlns:a16="http://schemas.microsoft.com/office/drawing/2014/main" id="{44AAB5B8-82DF-4F47-A770-C5901FD5A86E}"/>
                </a:ext>
              </a:extLst>
            </p:cNvPr>
            <p:cNvSpPr/>
            <p:nvPr/>
          </p:nvSpPr>
          <p:spPr>
            <a:xfrm>
              <a:off x="5411810" y="4374925"/>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1" name="Circle">
              <a:extLst>
                <a:ext uri="{FF2B5EF4-FFF2-40B4-BE49-F238E27FC236}">
                  <a16:creationId xmlns:a16="http://schemas.microsoft.com/office/drawing/2014/main" id="{B68AF3DB-FAFD-4D93-9B6D-9111AF6EAFC9}"/>
                </a:ext>
              </a:extLst>
            </p:cNvPr>
            <p:cNvSpPr/>
            <p:nvPr/>
          </p:nvSpPr>
          <p:spPr>
            <a:xfrm>
              <a:off x="5468604" y="4431719"/>
              <a:ext cx="174699" cy="174699"/>
            </a:xfrm>
            <a:prstGeom prst="ellipse">
              <a:avLst/>
            </a:prstGeom>
            <a:solidFill>
              <a:srgbClr val="86C85D"/>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22" name="Line">
            <a:extLst>
              <a:ext uri="{FF2B5EF4-FFF2-40B4-BE49-F238E27FC236}">
                <a16:creationId xmlns:a16="http://schemas.microsoft.com/office/drawing/2014/main" id="{59F7175E-40D6-47D5-87D7-82F074B1848C}"/>
              </a:ext>
            </a:extLst>
          </p:cNvPr>
          <p:cNvSpPr/>
          <p:nvPr/>
        </p:nvSpPr>
        <p:spPr>
          <a:xfrm>
            <a:off x="5667806" y="4621587"/>
            <a:ext cx="971563" cy="852894"/>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5" name="Grupo 14">
            <a:extLst>
              <a:ext uri="{FF2B5EF4-FFF2-40B4-BE49-F238E27FC236}">
                <a16:creationId xmlns:a16="http://schemas.microsoft.com/office/drawing/2014/main" id="{9152D822-E347-4360-AE23-F9023C29464F}"/>
              </a:ext>
            </a:extLst>
          </p:cNvPr>
          <p:cNvGrpSpPr/>
          <p:nvPr/>
        </p:nvGrpSpPr>
        <p:grpSpPr>
          <a:xfrm>
            <a:off x="6580779" y="5430710"/>
            <a:ext cx="288288" cy="288288"/>
            <a:chOff x="6580779" y="5430710"/>
            <a:chExt cx="288288" cy="288288"/>
          </a:xfrm>
        </p:grpSpPr>
        <p:sp>
          <p:nvSpPr>
            <p:cNvPr id="138" name="Circle">
              <a:extLst>
                <a:ext uri="{FF2B5EF4-FFF2-40B4-BE49-F238E27FC236}">
                  <a16:creationId xmlns:a16="http://schemas.microsoft.com/office/drawing/2014/main" id="{38D48A63-A951-417D-BFF1-94A18657A055}"/>
                </a:ext>
              </a:extLst>
            </p:cNvPr>
            <p:cNvSpPr/>
            <p:nvPr/>
          </p:nvSpPr>
          <p:spPr>
            <a:xfrm>
              <a:off x="6580779" y="5430710"/>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39" name="Circle">
              <a:extLst>
                <a:ext uri="{FF2B5EF4-FFF2-40B4-BE49-F238E27FC236}">
                  <a16:creationId xmlns:a16="http://schemas.microsoft.com/office/drawing/2014/main" id="{6A00DF00-3B84-4991-8286-B5D9EFD80C04}"/>
                </a:ext>
              </a:extLst>
            </p:cNvPr>
            <p:cNvSpPr/>
            <p:nvPr/>
          </p:nvSpPr>
          <p:spPr>
            <a:xfrm>
              <a:off x="6637573" y="5487504"/>
              <a:ext cx="174698" cy="174699"/>
            </a:xfrm>
            <a:prstGeom prst="ellipse">
              <a:avLst/>
            </a:prstGeom>
            <a:solidFill>
              <a:srgbClr val="CE3C6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grpSp>
        <p:nvGrpSpPr>
          <p:cNvPr id="8" name="Grupo 7">
            <a:extLst>
              <a:ext uri="{FF2B5EF4-FFF2-40B4-BE49-F238E27FC236}">
                <a16:creationId xmlns:a16="http://schemas.microsoft.com/office/drawing/2014/main" id="{3CC7E852-1509-4B5C-A4B4-D8604B16A267}"/>
              </a:ext>
            </a:extLst>
          </p:cNvPr>
          <p:cNvGrpSpPr/>
          <p:nvPr/>
        </p:nvGrpSpPr>
        <p:grpSpPr>
          <a:xfrm>
            <a:off x="2135491" y="2924092"/>
            <a:ext cx="4248031" cy="1220702"/>
            <a:chOff x="2135491" y="2924092"/>
            <a:chExt cx="4248031" cy="1220702"/>
          </a:xfrm>
        </p:grpSpPr>
        <p:sp>
          <p:nvSpPr>
            <p:cNvPr id="87" name="Shape">
              <a:extLst>
                <a:ext uri="{FF2B5EF4-FFF2-40B4-BE49-F238E27FC236}">
                  <a16:creationId xmlns:a16="http://schemas.microsoft.com/office/drawing/2014/main" id="{DD381B28-19C2-446D-B0C9-2333792173FC}"/>
                </a:ext>
              </a:extLst>
            </p:cNvPr>
            <p:cNvSpPr/>
            <p:nvPr/>
          </p:nvSpPr>
          <p:spPr>
            <a:xfrm>
              <a:off x="5752064" y="3266236"/>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8" name="Shape">
              <a:extLst>
                <a:ext uri="{FF2B5EF4-FFF2-40B4-BE49-F238E27FC236}">
                  <a16:creationId xmlns:a16="http://schemas.microsoft.com/office/drawing/2014/main" id="{37C42732-C83E-4F2A-8FF2-A8CCBFF1E676}"/>
                </a:ext>
              </a:extLst>
            </p:cNvPr>
            <p:cNvSpPr/>
            <p:nvPr/>
          </p:nvSpPr>
          <p:spPr>
            <a:xfrm>
              <a:off x="5692950" y="3206284"/>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9" name="Rounded Rectangle">
              <a:extLst>
                <a:ext uri="{FF2B5EF4-FFF2-40B4-BE49-F238E27FC236}">
                  <a16:creationId xmlns:a16="http://schemas.microsoft.com/office/drawing/2014/main" id="{52E15221-76AF-4682-99FA-BB5EB9EC3FEA}"/>
                </a:ext>
              </a:extLst>
            </p:cNvPr>
            <p:cNvSpPr/>
            <p:nvPr/>
          </p:nvSpPr>
          <p:spPr>
            <a:xfrm>
              <a:off x="2135491" y="3043595"/>
              <a:ext cx="3224800"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0" name="Circle">
              <a:extLst>
                <a:ext uri="{FF2B5EF4-FFF2-40B4-BE49-F238E27FC236}">
                  <a16:creationId xmlns:a16="http://schemas.microsoft.com/office/drawing/2014/main" id="{99056A7B-B2DB-49D6-AE89-82E645668154}"/>
                </a:ext>
              </a:extLst>
            </p:cNvPr>
            <p:cNvSpPr/>
            <p:nvPr/>
          </p:nvSpPr>
          <p:spPr>
            <a:xfrm>
              <a:off x="4631061" y="2924092"/>
              <a:ext cx="1220702" cy="122070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1" name="Circle">
              <a:extLst>
                <a:ext uri="{FF2B5EF4-FFF2-40B4-BE49-F238E27FC236}">
                  <a16:creationId xmlns:a16="http://schemas.microsoft.com/office/drawing/2014/main" id="{273E0823-E2A9-4BCE-B7E9-AFA4EB319DFF}"/>
                </a:ext>
              </a:extLst>
            </p:cNvPr>
            <p:cNvSpPr/>
            <p:nvPr/>
          </p:nvSpPr>
          <p:spPr>
            <a:xfrm>
              <a:off x="4748471" y="3041503"/>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2" name="Shape">
              <a:extLst>
                <a:ext uri="{FF2B5EF4-FFF2-40B4-BE49-F238E27FC236}">
                  <a16:creationId xmlns:a16="http://schemas.microsoft.com/office/drawing/2014/main" id="{401D729A-A337-4DA6-89E8-64C80A923F39}"/>
                </a:ext>
              </a:extLst>
            </p:cNvPr>
            <p:cNvSpPr/>
            <p:nvPr/>
          </p:nvSpPr>
          <p:spPr>
            <a:xfrm>
              <a:off x="2247398" y="3160751"/>
              <a:ext cx="336778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3" name="Circle">
              <a:extLst>
                <a:ext uri="{FF2B5EF4-FFF2-40B4-BE49-F238E27FC236}">
                  <a16:creationId xmlns:a16="http://schemas.microsoft.com/office/drawing/2014/main" id="{B2AAA4FF-0A75-4B40-87D0-F9A9566E5147}"/>
                </a:ext>
              </a:extLst>
            </p:cNvPr>
            <p:cNvSpPr/>
            <p:nvPr/>
          </p:nvSpPr>
          <p:spPr>
            <a:xfrm>
              <a:off x="4943091" y="3236122"/>
              <a:ext cx="596642" cy="59664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99" name="icon-pngs-9.jpg copy 7.png" descr="icon-pngs-9.jpg copy 7.png">
              <a:extLst>
                <a:ext uri="{FF2B5EF4-FFF2-40B4-BE49-F238E27FC236}">
                  <a16:creationId xmlns:a16="http://schemas.microsoft.com/office/drawing/2014/main" id="{87883B15-8231-4F3C-A2D9-4F8343F2D530}"/>
                </a:ext>
              </a:extLst>
            </p:cNvPr>
            <p:cNvPicPr>
              <a:picLocks noChangeAspect="1"/>
            </p:cNvPicPr>
            <p:nvPr/>
          </p:nvPicPr>
          <p:blipFill>
            <a:blip r:embed="rId2">
              <a:duotone>
                <a:prstClr val="black"/>
                <a:srgbClr val="7030A0">
                  <a:tint val="45000"/>
                  <a:satMod val="400000"/>
                </a:srgbClr>
              </a:duotone>
              <a:extLst/>
            </a:blip>
            <a:srcRect l="2758" r="2758"/>
            <a:stretch>
              <a:fillRect/>
            </a:stretch>
          </p:blipFill>
          <p:spPr>
            <a:xfrm>
              <a:off x="5060847" y="3385300"/>
              <a:ext cx="351915" cy="351916"/>
            </a:xfrm>
            <a:prstGeom prst="rect">
              <a:avLst/>
            </a:prstGeom>
            <a:ln w="12700">
              <a:noFill/>
              <a:miter lim="400000"/>
            </a:ln>
          </p:spPr>
        </p:pic>
        <p:sp>
          <p:nvSpPr>
            <p:cNvPr id="143" name="Rectángulo 142">
              <a:extLst>
                <a:ext uri="{FF2B5EF4-FFF2-40B4-BE49-F238E27FC236}">
                  <a16:creationId xmlns:a16="http://schemas.microsoft.com/office/drawing/2014/main" id="{E79E92CD-55CD-45E2-AEE3-5CE742FCBE3C}"/>
                </a:ext>
              </a:extLst>
            </p:cNvPr>
            <p:cNvSpPr/>
            <p:nvPr/>
          </p:nvSpPr>
          <p:spPr>
            <a:xfrm>
              <a:off x="2534893" y="3236122"/>
              <a:ext cx="2550888" cy="430887"/>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REVISIÓN DE MECANISMOS A </a:t>
              </a:r>
            </a:p>
            <a:p>
              <a:pPr algn="ctr"/>
              <a:r>
                <a:rPr lang="es-CO" sz="1050" dirty="0">
                  <a:latin typeface="Arial" panose="020B0604020202020204" pitchFamily="34" charset="0"/>
                  <a:cs typeface="Arial" panose="020B0604020202020204" pitchFamily="34" charset="0"/>
                </a:rPr>
                <a:t>TRAVÉS DE LOS CUALES SE </a:t>
              </a:r>
            </a:p>
          </p:txBody>
        </p:sp>
        <p:sp>
          <p:nvSpPr>
            <p:cNvPr id="144" name="Rectángulo 143">
              <a:extLst>
                <a:ext uri="{FF2B5EF4-FFF2-40B4-BE49-F238E27FC236}">
                  <a16:creationId xmlns:a16="http://schemas.microsoft.com/office/drawing/2014/main" id="{66932000-BFC5-474A-BD1C-90A7161BC6E1}"/>
                </a:ext>
              </a:extLst>
            </p:cNvPr>
            <p:cNvSpPr/>
            <p:nvPr/>
          </p:nvSpPr>
          <p:spPr>
            <a:xfrm>
              <a:off x="2432834" y="3508608"/>
              <a:ext cx="2573974" cy="369332"/>
            </a:xfrm>
            <a:prstGeom prst="rect">
              <a:avLst/>
            </a:prstGeom>
          </p:spPr>
          <p:txBody>
            <a:bodyPr wrap="none">
              <a:spAutoFit/>
            </a:bodyPr>
            <a:lstStyle/>
            <a:p>
              <a:r>
                <a:rPr lang="es-CO" b="1" dirty="0">
                  <a:solidFill>
                    <a:srgbClr val="7030A0"/>
                  </a:solidFill>
                </a:rPr>
                <a:t>EJECUTAN LAS COMPRAS</a:t>
              </a:r>
            </a:p>
          </p:txBody>
        </p:sp>
      </p:grpSp>
      <p:grpSp>
        <p:nvGrpSpPr>
          <p:cNvPr id="4" name="Grupo 3">
            <a:extLst>
              <a:ext uri="{FF2B5EF4-FFF2-40B4-BE49-F238E27FC236}">
                <a16:creationId xmlns:a16="http://schemas.microsoft.com/office/drawing/2014/main" id="{5011B6E5-D93B-4E29-B602-2A9F00EAEF70}"/>
              </a:ext>
            </a:extLst>
          </p:cNvPr>
          <p:cNvGrpSpPr/>
          <p:nvPr/>
        </p:nvGrpSpPr>
        <p:grpSpPr>
          <a:xfrm>
            <a:off x="2143602" y="934146"/>
            <a:ext cx="4177506" cy="1220702"/>
            <a:chOff x="2169901" y="945534"/>
            <a:chExt cx="4177506" cy="1220702"/>
          </a:xfrm>
        </p:grpSpPr>
        <p:sp>
          <p:nvSpPr>
            <p:cNvPr id="51" name="Shape">
              <a:extLst>
                <a:ext uri="{FF2B5EF4-FFF2-40B4-BE49-F238E27FC236}">
                  <a16:creationId xmlns:a16="http://schemas.microsoft.com/office/drawing/2014/main" id="{2F91D398-0976-49D6-9F64-67E31F98084C}"/>
                </a:ext>
              </a:extLst>
            </p:cNvPr>
            <p:cNvSpPr/>
            <p:nvPr/>
          </p:nvSpPr>
          <p:spPr>
            <a:xfrm>
              <a:off x="5715949" y="1287678"/>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2" name="Shape">
              <a:extLst>
                <a:ext uri="{FF2B5EF4-FFF2-40B4-BE49-F238E27FC236}">
                  <a16:creationId xmlns:a16="http://schemas.microsoft.com/office/drawing/2014/main" id="{AF84E11A-450F-4F52-81A7-B6EC40AA2860}"/>
                </a:ext>
              </a:extLst>
            </p:cNvPr>
            <p:cNvSpPr/>
            <p:nvPr/>
          </p:nvSpPr>
          <p:spPr>
            <a:xfrm>
              <a:off x="5656835" y="1227726"/>
              <a:ext cx="690572"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3" name="Rounded Rectangle">
              <a:extLst>
                <a:ext uri="{FF2B5EF4-FFF2-40B4-BE49-F238E27FC236}">
                  <a16:creationId xmlns:a16="http://schemas.microsoft.com/office/drawing/2014/main" id="{99794A9C-305B-43D9-8435-EB3A92F548A7}"/>
                </a:ext>
              </a:extLst>
            </p:cNvPr>
            <p:cNvSpPr/>
            <p:nvPr/>
          </p:nvSpPr>
          <p:spPr>
            <a:xfrm>
              <a:off x="2169901" y="1065037"/>
              <a:ext cx="3154275"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4" name="Circle">
              <a:extLst>
                <a:ext uri="{FF2B5EF4-FFF2-40B4-BE49-F238E27FC236}">
                  <a16:creationId xmlns:a16="http://schemas.microsoft.com/office/drawing/2014/main" id="{899634E4-EE5F-41EE-A037-5F0EF141EB22}"/>
                </a:ext>
              </a:extLst>
            </p:cNvPr>
            <p:cNvSpPr/>
            <p:nvPr/>
          </p:nvSpPr>
          <p:spPr>
            <a:xfrm>
              <a:off x="4594946" y="945534"/>
              <a:ext cx="1220702" cy="122070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6" name="Shape">
              <a:extLst>
                <a:ext uri="{FF2B5EF4-FFF2-40B4-BE49-F238E27FC236}">
                  <a16:creationId xmlns:a16="http://schemas.microsoft.com/office/drawing/2014/main" id="{2DFA7321-63A9-43AA-975F-94B3AD1FFAE2}"/>
                </a:ext>
              </a:extLst>
            </p:cNvPr>
            <p:cNvSpPr/>
            <p:nvPr/>
          </p:nvSpPr>
          <p:spPr>
            <a:xfrm>
              <a:off x="2247399" y="1182193"/>
              <a:ext cx="3331668"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2" name="Rectángulo 1">
              <a:extLst>
                <a:ext uri="{FF2B5EF4-FFF2-40B4-BE49-F238E27FC236}">
                  <a16:creationId xmlns:a16="http://schemas.microsoft.com/office/drawing/2014/main" id="{29C6A594-C1A7-4434-ADD8-5171407F57CF}"/>
                </a:ext>
              </a:extLst>
            </p:cNvPr>
            <p:cNvSpPr/>
            <p:nvPr/>
          </p:nvSpPr>
          <p:spPr>
            <a:xfrm>
              <a:off x="3334532" y="1327539"/>
              <a:ext cx="827471"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a:t>
              </a:r>
            </a:p>
          </p:txBody>
        </p:sp>
        <p:sp>
          <p:nvSpPr>
            <p:cNvPr id="3" name="Rectángulo 2">
              <a:extLst>
                <a:ext uri="{FF2B5EF4-FFF2-40B4-BE49-F238E27FC236}">
                  <a16:creationId xmlns:a16="http://schemas.microsoft.com/office/drawing/2014/main" id="{CBC4AACD-0D1C-4BBC-AEE9-DB8DC6A972BA}"/>
                </a:ext>
              </a:extLst>
            </p:cNvPr>
            <p:cNvSpPr/>
            <p:nvPr/>
          </p:nvSpPr>
          <p:spPr>
            <a:xfrm>
              <a:off x="2998674" y="1447042"/>
              <a:ext cx="1499578" cy="369332"/>
            </a:xfrm>
            <a:prstGeom prst="rect">
              <a:avLst/>
            </a:prstGeom>
          </p:spPr>
          <p:txBody>
            <a:bodyPr wrap="none">
              <a:spAutoFit/>
            </a:bodyPr>
            <a:lstStyle/>
            <a:p>
              <a:r>
                <a:rPr lang="es-CO" b="1" dirty="0">
                  <a:solidFill>
                    <a:srgbClr val="00B0F0"/>
                  </a:solidFill>
                </a:rPr>
                <a:t>DE CANASTAS</a:t>
              </a:r>
            </a:p>
          </p:txBody>
        </p:sp>
        <p:sp>
          <p:nvSpPr>
            <p:cNvPr id="145" name="Circle">
              <a:extLst>
                <a:ext uri="{FF2B5EF4-FFF2-40B4-BE49-F238E27FC236}">
                  <a16:creationId xmlns:a16="http://schemas.microsoft.com/office/drawing/2014/main" id="{C2A38954-4402-4C04-A0CE-BC3465A39700}"/>
                </a:ext>
              </a:extLst>
            </p:cNvPr>
            <p:cNvSpPr/>
            <p:nvPr/>
          </p:nvSpPr>
          <p:spPr>
            <a:xfrm>
              <a:off x="4904461" y="1236022"/>
              <a:ext cx="596642" cy="59664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6" name="Imagen 5">
              <a:extLst>
                <a:ext uri="{FF2B5EF4-FFF2-40B4-BE49-F238E27FC236}">
                  <a16:creationId xmlns:a16="http://schemas.microsoft.com/office/drawing/2014/main" id="{AE20CAB7-7FE2-4810-B6F6-B3491484B408}"/>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9375" b="93555" l="6250" r="98438">
                          <a14:foregroundMark x1="6445" y1="9570" x2="18359" y2="12891"/>
                          <a14:foregroundMark x1="18359" y1="12891" x2="20508" y2="23633"/>
                          <a14:foregroundMark x1="44531" y1="84570" x2="44531" y2="84570"/>
                          <a14:foregroundMark x1="82617" y1="86719" x2="82617" y2="86719"/>
                          <a14:foregroundMark x1="45508" y1="89258" x2="44727" y2="93555"/>
                          <a14:foregroundMark x1="95313" y1="70508" x2="95313" y2="70508"/>
                          <a14:foregroundMark x1="94531" y1="26563" x2="98438" y2="25195"/>
                        </a14:backgroundRemoval>
                      </a14:imgEffect>
                    </a14:imgLayer>
                  </a14:imgProps>
                </a:ext>
              </a:extLst>
            </a:blip>
            <a:stretch>
              <a:fillRect/>
            </a:stretch>
          </p:blipFill>
          <p:spPr>
            <a:xfrm>
              <a:off x="4845348" y="1225965"/>
              <a:ext cx="578746" cy="578746"/>
            </a:xfrm>
            <a:prstGeom prst="rect">
              <a:avLst/>
            </a:prstGeom>
          </p:spPr>
        </p:pic>
      </p:grpSp>
      <p:grpSp>
        <p:nvGrpSpPr>
          <p:cNvPr id="5" name="Grupo 4">
            <a:extLst>
              <a:ext uri="{FF2B5EF4-FFF2-40B4-BE49-F238E27FC236}">
                <a16:creationId xmlns:a16="http://schemas.microsoft.com/office/drawing/2014/main" id="{92C31CB2-4DAE-4EA1-A032-12178D6E6B18}"/>
              </a:ext>
            </a:extLst>
          </p:cNvPr>
          <p:cNvGrpSpPr/>
          <p:nvPr/>
        </p:nvGrpSpPr>
        <p:grpSpPr>
          <a:xfrm>
            <a:off x="6045393" y="1892037"/>
            <a:ext cx="4932292" cy="1220702"/>
            <a:chOff x="5831672" y="1892037"/>
            <a:chExt cx="4932292" cy="1220702"/>
          </a:xfrm>
        </p:grpSpPr>
        <p:sp>
          <p:nvSpPr>
            <p:cNvPr id="69" name="Shape">
              <a:extLst>
                <a:ext uri="{FF2B5EF4-FFF2-40B4-BE49-F238E27FC236}">
                  <a16:creationId xmlns:a16="http://schemas.microsoft.com/office/drawing/2014/main" id="{4C08E2FE-C11D-4E82-8BDE-F1A994724C07}"/>
                </a:ext>
              </a:extLst>
            </p:cNvPr>
            <p:cNvSpPr/>
            <p:nvPr/>
          </p:nvSpPr>
          <p:spPr>
            <a:xfrm flipH="1">
              <a:off x="5890786" y="2280133"/>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0" name="Shape">
              <a:extLst>
                <a:ext uri="{FF2B5EF4-FFF2-40B4-BE49-F238E27FC236}">
                  <a16:creationId xmlns:a16="http://schemas.microsoft.com/office/drawing/2014/main" id="{10D64B03-44F9-4170-850C-79251DB12524}"/>
                </a:ext>
              </a:extLst>
            </p:cNvPr>
            <p:cNvSpPr/>
            <p:nvPr/>
          </p:nvSpPr>
          <p:spPr>
            <a:xfrm flipH="1">
              <a:off x="5831672" y="2220181"/>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1" name="Rounded Rectangle">
              <a:extLst>
                <a:ext uri="{FF2B5EF4-FFF2-40B4-BE49-F238E27FC236}">
                  <a16:creationId xmlns:a16="http://schemas.microsoft.com/office/drawing/2014/main" id="{425EC4C8-8F62-4F0D-BE55-05A8A201A7D4}"/>
                </a:ext>
              </a:extLst>
            </p:cNvPr>
            <p:cNvSpPr/>
            <p:nvPr/>
          </p:nvSpPr>
          <p:spPr>
            <a:xfrm flipH="1">
              <a:off x="6838156" y="2017789"/>
              <a:ext cx="3925808"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2" name="Circle">
              <a:extLst>
                <a:ext uri="{FF2B5EF4-FFF2-40B4-BE49-F238E27FC236}">
                  <a16:creationId xmlns:a16="http://schemas.microsoft.com/office/drawing/2014/main" id="{0C86C210-CBED-4D3C-8CB2-1433DCE81674}"/>
                </a:ext>
              </a:extLst>
            </p:cNvPr>
            <p:cNvSpPr/>
            <p:nvPr/>
          </p:nvSpPr>
          <p:spPr>
            <a:xfrm>
              <a:off x="6353896" y="1892037"/>
              <a:ext cx="1220702" cy="122070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3" name="Circle">
              <a:extLst>
                <a:ext uri="{FF2B5EF4-FFF2-40B4-BE49-F238E27FC236}">
                  <a16:creationId xmlns:a16="http://schemas.microsoft.com/office/drawing/2014/main" id="{2B9BD184-315C-45C1-B2CA-B7EA367F0E33}"/>
                </a:ext>
              </a:extLst>
            </p:cNvPr>
            <p:cNvSpPr/>
            <p:nvPr/>
          </p:nvSpPr>
          <p:spPr>
            <a:xfrm>
              <a:off x="6471307" y="2009447"/>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4" name="Shape">
              <a:extLst>
                <a:ext uri="{FF2B5EF4-FFF2-40B4-BE49-F238E27FC236}">
                  <a16:creationId xmlns:a16="http://schemas.microsoft.com/office/drawing/2014/main" id="{68031953-5D49-4EBF-A880-A98EAF1C998A}"/>
                </a:ext>
              </a:extLst>
            </p:cNvPr>
            <p:cNvSpPr/>
            <p:nvPr/>
          </p:nvSpPr>
          <p:spPr>
            <a:xfrm flipH="1">
              <a:off x="6587820" y="2128726"/>
              <a:ext cx="4059631"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5" name="Circle">
              <a:extLst>
                <a:ext uri="{FF2B5EF4-FFF2-40B4-BE49-F238E27FC236}">
                  <a16:creationId xmlns:a16="http://schemas.microsoft.com/office/drawing/2014/main" id="{87871014-1401-43D0-A660-B9F2E6A400B7}"/>
                </a:ext>
              </a:extLst>
            </p:cNvPr>
            <p:cNvSpPr/>
            <p:nvPr/>
          </p:nvSpPr>
          <p:spPr>
            <a:xfrm>
              <a:off x="6665926" y="2204067"/>
              <a:ext cx="596642" cy="59664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6" name="Rectángulo 145">
              <a:extLst>
                <a:ext uri="{FF2B5EF4-FFF2-40B4-BE49-F238E27FC236}">
                  <a16:creationId xmlns:a16="http://schemas.microsoft.com/office/drawing/2014/main" id="{9DEF75E8-6E86-464F-9C67-DDCBAE303FF6}"/>
                </a:ext>
              </a:extLst>
            </p:cNvPr>
            <p:cNvSpPr/>
            <p:nvPr/>
          </p:nvSpPr>
          <p:spPr>
            <a:xfrm>
              <a:off x="7436954" y="2388646"/>
              <a:ext cx="3142527" cy="369332"/>
            </a:xfrm>
            <a:prstGeom prst="rect">
              <a:avLst/>
            </a:prstGeom>
          </p:spPr>
          <p:txBody>
            <a:bodyPr wrap="none">
              <a:spAutoFit/>
            </a:bodyPr>
            <a:lstStyle/>
            <a:p>
              <a:r>
                <a:rPr lang="es-CO" b="1" dirty="0">
                  <a:solidFill>
                    <a:schemeClr val="accent4">
                      <a:lumMod val="50000"/>
                    </a:schemeClr>
                  </a:solidFill>
                </a:rPr>
                <a:t>DE SUPERVISIÓN (CONVENIOS)</a:t>
              </a:r>
            </a:p>
          </p:txBody>
        </p:sp>
        <p:sp>
          <p:nvSpPr>
            <p:cNvPr id="147" name="Rectángulo 146">
              <a:extLst>
                <a:ext uri="{FF2B5EF4-FFF2-40B4-BE49-F238E27FC236}">
                  <a16:creationId xmlns:a16="http://schemas.microsoft.com/office/drawing/2014/main" id="{ABDA7392-D935-41C6-9AF9-58A926B75B99}"/>
                </a:ext>
              </a:extLst>
            </p:cNvPr>
            <p:cNvSpPr/>
            <p:nvPr/>
          </p:nvSpPr>
          <p:spPr>
            <a:xfrm>
              <a:off x="8090087" y="2252593"/>
              <a:ext cx="1919115"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 DEL EJERCICIO </a:t>
              </a:r>
            </a:p>
          </p:txBody>
        </p:sp>
        <p:pic>
          <p:nvPicPr>
            <p:cNvPr id="148" name="Gráfico 147" descr="Lupa">
              <a:extLst>
                <a:ext uri="{FF2B5EF4-FFF2-40B4-BE49-F238E27FC236}">
                  <a16:creationId xmlns:a16="http://schemas.microsoft.com/office/drawing/2014/main" id="{2512EC71-7C54-4E17-9F02-B596E7268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738203" y="2276886"/>
              <a:ext cx="494302" cy="494302"/>
            </a:xfrm>
            <a:prstGeom prst="rect">
              <a:avLst/>
            </a:prstGeom>
          </p:spPr>
        </p:pic>
      </p:grpSp>
      <p:grpSp>
        <p:nvGrpSpPr>
          <p:cNvPr id="9" name="Grupo 8">
            <a:extLst>
              <a:ext uri="{FF2B5EF4-FFF2-40B4-BE49-F238E27FC236}">
                <a16:creationId xmlns:a16="http://schemas.microsoft.com/office/drawing/2014/main" id="{1179335E-6301-41AD-B135-FDF08AA8C4C2}"/>
              </a:ext>
            </a:extLst>
          </p:cNvPr>
          <p:cNvGrpSpPr/>
          <p:nvPr/>
        </p:nvGrpSpPr>
        <p:grpSpPr>
          <a:xfrm>
            <a:off x="5867788" y="3870595"/>
            <a:ext cx="4502164" cy="1220702"/>
            <a:chOff x="5867788" y="3870595"/>
            <a:chExt cx="4502164" cy="1220702"/>
          </a:xfrm>
        </p:grpSpPr>
        <p:sp>
          <p:nvSpPr>
            <p:cNvPr id="105" name="Shape">
              <a:extLst>
                <a:ext uri="{FF2B5EF4-FFF2-40B4-BE49-F238E27FC236}">
                  <a16:creationId xmlns:a16="http://schemas.microsoft.com/office/drawing/2014/main" id="{4CA06271-52E7-4F7F-8633-98A36445F4A5}"/>
                </a:ext>
              </a:extLst>
            </p:cNvPr>
            <p:cNvSpPr/>
            <p:nvPr/>
          </p:nvSpPr>
          <p:spPr>
            <a:xfrm flipH="1">
              <a:off x="5926901" y="4258691"/>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6" name="Shape">
              <a:extLst>
                <a:ext uri="{FF2B5EF4-FFF2-40B4-BE49-F238E27FC236}">
                  <a16:creationId xmlns:a16="http://schemas.microsoft.com/office/drawing/2014/main" id="{41F7D17D-2EB6-4FEB-9B77-A5E2417E1EF9}"/>
                </a:ext>
              </a:extLst>
            </p:cNvPr>
            <p:cNvSpPr/>
            <p:nvPr/>
          </p:nvSpPr>
          <p:spPr>
            <a:xfrm flipH="1">
              <a:off x="5867788" y="4198740"/>
              <a:ext cx="690571"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7" name="Rounded Rectangle">
              <a:extLst>
                <a:ext uri="{FF2B5EF4-FFF2-40B4-BE49-F238E27FC236}">
                  <a16:creationId xmlns:a16="http://schemas.microsoft.com/office/drawing/2014/main" id="{E72211C1-D47B-4449-A8D8-A7D06B306C08}"/>
                </a:ext>
              </a:extLst>
            </p:cNvPr>
            <p:cNvSpPr/>
            <p:nvPr/>
          </p:nvSpPr>
          <p:spPr>
            <a:xfrm flipH="1">
              <a:off x="6867824" y="3995834"/>
              <a:ext cx="3485762"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8" name="Circle">
              <a:extLst>
                <a:ext uri="{FF2B5EF4-FFF2-40B4-BE49-F238E27FC236}">
                  <a16:creationId xmlns:a16="http://schemas.microsoft.com/office/drawing/2014/main" id="{FC795084-6498-41F1-A7BC-147D57E8361E}"/>
                </a:ext>
              </a:extLst>
            </p:cNvPr>
            <p:cNvSpPr/>
            <p:nvPr/>
          </p:nvSpPr>
          <p:spPr>
            <a:xfrm>
              <a:off x="6390011" y="3870595"/>
              <a:ext cx="1220702" cy="122070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9" name="Circle">
              <a:extLst>
                <a:ext uri="{FF2B5EF4-FFF2-40B4-BE49-F238E27FC236}">
                  <a16:creationId xmlns:a16="http://schemas.microsoft.com/office/drawing/2014/main" id="{28315804-55BC-4C87-806A-FB8921BFA814}"/>
                </a:ext>
              </a:extLst>
            </p:cNvPr>
            <p:cNvSpPr/>
            <p:nvPr/>
          </p:nvSpPr>
          <p:spPr>
            <a:xfrm>
              <a:off x="6507421" y="3988005"/>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0" name="Shape">
              <a:extLst>
                <a:ext uri="{FF2B5EF4-FFF2-40B4-BE49-F238E27FC236}">
                  <a16:creationId xmlns:a16="http://schemas.microsoft.com/office/drawing/2014/main" id="{3A027847-5409-4961-8BD5-A1A4AB7D7190}"/>
                </a:ext>
              </a:extLst>
            </p:cNvPr>
            <p:cNvSpPr/>
            <p:nvPr/>
          </p:nvSpPr>
          <p:spPr>
            <a:xfrm flipH="1">
              <a:off x="6623935" y="4107285"/>
              <a:ext cx="368846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1" name="Circle">
              <a:extLst>
                <a:ext uri="{FF2B5EF4-FFF2-40B4-BE49-F238E27FC236}">
                  <a16:creationId xmlns:a16="http://schemas.microsoft.com/office/drawing/2014/main" id="{025B4050-34F6-4F26-AF25-962A2DDADDFE}"/>
                </a:ext>
              </a:extLst>
            </p:cNvPr>
            <p:cNvSpPr/>
            <p:nvPr/>
          </p:nvSpPr>
          <p:spPr>
            <a:xfrm>
              <a:off x="6702041" y="4182625"/>
              <a:ext cx="596642" cy="59664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9" name="Rectángulo 148">
              <a:extLst>
                <a:ext uri="{FF2B5EF4-FFF2-40B4-BE49-F238E27FC236}">
                  <a16:creationId xmlns:a16="http://schemas.microsoft.com/office/drawing/2014/main" id="{D7C934B3-A254-419B-849F-1A0C62EA1E72}"/>
                </a:ext>
              </a:extLst>
            </p:cNvPr>
            <p:cNvSpPr/>
            <p:nvPr/>
          </p:nvSpPr>
          <p:spPr>
            <a:xfrm>
              <a:off x="7900082" y="4232852"/>
              <a:ext cx="2469870" cy="253916"/>
            </a:xfrm>
            <a:prstGeom prst="rect">
              <a:avLst/>
            </a:prstGeom>
          </p:spPr>
          <p:txBody>
            <a:bodyPr wrap="square">
              <a:spAutoFit/>
            </a:bodyPr>
            <a:lstStyle/>
            <a:p>
              <a:r>
                <a:rPr lang="es-CO" sz="1050" dirty="0">
                  <a:latin typeface="Arial" panose="020B0604020202020204" pitchFamily="34" charset="0"/>
                  <a:cs typeface="Arial" panose="020B0604020202020204" pitchFamily="34" charset="0"/>
                </a:rPr>
                <a:t>REVISIÓN Y AJUSTE DEL</a:t>
              </a:r>
            </a:p>
          </p:txBody>
        </p:sp>
        <p:sp>
          <p:nvSpPr>
            <p:cNvPr id="150" name="Rectángulo 149">
              <a:extLst>
                <a:ext uri="{FF2B5EF4-FFF2-40B4-BE49-F238E27FC236}">
                  <a16:creationId xmlns:a16="http://schemas.microsoft.com/office/drawing/2014/main" id="{2FA004C9-4A2C-42FC-970B-FBB214DD157E}"/>
                </a:ext>
              </a:extLst>
            </p:cNvPr>
            <p:cNvSpPr/>
            <p:nvPr/>
          </p:nvSpPr>
          <p:spPr>
            <a:xfrm>
              <a:off x="7311958" y="4362071"/>
              <a:ext cx="2992871" cy="369332"/>
            </a:xfrm>
            <a:prstGeom prst="rect">
              <a:avLst/>
            </a:prstGeom>
          </p:spPr>
          <p:txBody>
            <a:bodyPr wrap="none">
              <a:spAutoFit/>
            </a:bodyPr>
            <a:lstStyle/>
            <a:p>
              <a:r>
                <a:rPr lang="es-CO" b="1" dirty="0">
                  <a:solidFill>
                    <a:schemeClr val="accent6">
                      <a:lumMod val="50000"/>
                    </a:schemeClr>
                  </a:solidFill>
                </a:rPr>
                <a:t>MANUAL DE CONTRATACIÓN </a:t>
              </a:r>
            </a:p>
          </p:txBody>
        </p:sp>
        <p:pic>
          <p:nvPicPr>
            <p:cNvPr id="151" name="Gráfico 150" descr="Contrato">
              <a:extLst>
                <a:ext uri="{FF2B5EF4-FFF2-40B4-BE49-F238E27FC236}">
                  <a16:creationId xmlns:a16="http://schemas.microsoft.com/office/drawing/2014/main" id="{CD1872C6-9D3B-4773-8861-88801F923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5419" y="4137186"/>
              <a:ext cx="690572" cy="690572"/>
            </a:xfrm>
            <a:prstGeom prst="rect">
              <a:avLst/>
            </a:prstGeom>
          </p:spPr>
        </p:pic>
      </p:grpSp>
      <p:grpSp>
        <p:nvGrpSpPr>
          <p:cNvPr id="10" name="Grupo 9">
            <a:extLst>
              <a:ext uri="{FF2B5EF4-FFF2-40B4-BE49-F238E27FC236}">
                <a16:creationId xmlns:a16="http://schemas.microsoft.com/office/drawing/2014/main" id="{7C361D8B-C1A2-4C91-92A5-6129B46E1359}"/>
              </a:ext>
            </a:extLst>
          </p:cNvPr>
          <p:cNvGrpSpPr/>
          <p:nvPr/>
        </p:nvGrpSpPr>
        <p:grpSpPr>
          <a:xfrm>
            <a:off x="881777" y="4907461"/>
            <a:ext cx="5495298" cy="1220702"/>
            <a:chOff x="881777" y="4907461"/>
            <a:chExt cx="5495298" cy="1220702"/>
          </a:xfrm>
        </p:grpSpPr>
        <p:sp>
          <p:nvSpPr>
            <p:cNvPr id="123" name="Shape">
              <a:extLst>
                <a:ext uri="{FF2B5EF4-FFF2-40B4-BE49-F238E27FC236}">
                  <a16:creationId xmlns:a16="http://schemas.microsoft.com/office/drawing/2014/main" id="{0170868E-AAE8-4A55-A63E-CA55C7A2C061}"/>
                </a:ext>
              </a:extLst>
            </p:cNvPr>
            <p:cNvSpPr/>
            <p:nvPr/>
          </p:nvSpPr>
          <p:spPr>
            <a:xfrm>
              <a:off x="5745616" y="5249605"/>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4" name="Shape">
              <a:extLst>
                <a:ext uri="{FF2B5EF4-FFF2-40B4-BE49-F238E27FC236}">
                  <a16:creationId xmlns:a16="http://schemas.microsoft.com/office/drawing/2014/main" id="{A7096DE5-1614-4FC1-866C-B9C4EBCF353D}"/>
                </a:ext>
              </a:extLst>
            </p:cNvPr>
            <p:cNvSpPr/>
            <p:nvPr/>
          </p:nvSpPr>
          <p:spPr>
            <a:xfrm>
              <a:off x="5686503" y="5189653"/>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5" name="Rounded Rectangle">
              <a:extLst>
                <a:ext uri="{FF2B5EF4-FFF2-40B4-BE49-F238E27FC236}">
                  <a16:creationId xmlns:a16="http://schemas.microsoft.com/office/drawing/2014/main" id="{9F6DE359-62CE-4DA9-9B5D-E4F32D589F62}"/>
                </a:ext>
              </a:extLst>
            </p:cNvPr>
            <p:cNvSpPr/>
            <p:nvPr/>
          </p:nvSpPr>
          <p:spPr>
            <a:xfrm>
              <a:off x="881777" y="5026964"/>
              <a:ext cx="4472067"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6" name="Circle">
              <a:extLst>
                <a:ext uri="{FF2B5EF4-FFF2-40B4-BE49-F238E27FC236}">
                  <a16:creationId xmlns:a16="http://schemas.microsoft.com/office/drawing/2014/main" id="{BD9F780C-6571-4084-B496-91EE41ED7828}"/>
                </a:ext>
              </a:extLst>
            </p:cNvPr>
            <p:cNvSpPr/>
            <p:nvPr/>
          </p:nvSpPr>
          <p:spPr>
            <a:xfrm>
              <a:off x="4624613" y="4907461"/>
              <a:ext cx="1220702" cy="122070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7" name="Circle">
              <a:extLst>
                <a:ext uri="{FF2B5EF4-FFF2-40B4-BE49-F238E27FC236}">
                  <a16:creationId xmlns:a16="http://schemas.microsoft.com/office/drawing/2014/main" id="{DC1B4A94-71D7-4B76-A82D-51796DB47B83}"/>
                </a:ext>
              </a:extLst>
            </p:cNvPr>
            <p:cNvSpPr/>
            <p:nvPr/>
          </p:nvSpPr>
          <p:spPr>
            <a:xfrm>
              <a:off x="4742024" y="5024871"/>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8" name="Shape">
              <a:extLst>
                <a:ext uri="{FF2B5EF4-FFF2-40B4-BE49-F238E27FC236}">
                  <a16:creationId xmlns:a16="http://schemas.microsoft.com/office/drawing/2014/main" id="{A526D5F9-789C-4475-987C-422E5E80C074}"/>
                </a:ext>
              </a:extLst>
            </p:cNvPr>
            <p:cNvSpPr/>
            <p:nvPr/>
          </p:nvSpPr>
          <p:spPr>
            <a:xfrm>
              <a:off x="998206" y="5128801"/>
              <a:ext cx="4626212" cy="783665"/>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9" name="Circle">
              <a:extLst>
                <a:ext uri="{FF2B5EF4-FFF2-40B4-BE49-F238E27FC236}">
                  <a16:creationId xmlns:a16="http://schemas.microsoft.com/office/drawing/2014/main" id="{22805052-2095-4543-A934-089086ED166E}"/>
                </a:ext>
              </a:extLst>
            </p:cNvPr>
            <p:cNvSpPr/>
            <p:nvPr/>
          </p:nvSpPr>
          <p:spPr>
            <a:xfrm>
              <a:off x="4936643" y="5219491"/>
              <a:ext cx="596643" cy="59664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52" name="Rectángulo 151">
              <a:extLst>
                <a:ext uri="{FF2B5EF4-FFF2-40B4-BE49-F238E27FC236}">
                  <a16:creationId xmlns:a16="http://schemas.microsoft.com/office/drawing/2014/main" id="{2E0454CE-5EC1-490C-98ED-462EBF58152C}"/>
                </a:ext>
              </a:extLst>
            </p:cNvPr>
            <p:cNvSpPr/>
            <p:nvPr/>
          </p:nvSpPr>
          <p:spPr>
            <a:xfrm>
              <a:off x="1151948" y="5212805"/>
              <a:ext cx="3677213" cy="415498"/>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PROTOCOLO DE ATENCIÓN DE POSIBLES PAROS EN LA PRESTACIÓN DEL SERVICIO DE ATENCIÓN</a:t>
              </a:r>
              <a:endParaRPr lang="es-CO" dirty="0"/>
            </a:p>
          </p:txBody>
        </p:sp>
        <p:sp>
          <p:nvSpPr>
            <p:cNvPr id="153" name="Rectángulo 152">
              <a:extLst>
                <a:ext uri="{FF2B5EF4-FFF2-40B4-BE49-F238E27FC236}">
                  <a16:creationId xmlns:a16="http://schemas.microsoft.com/office/drawing/2014/main" id="{BD00A1C6-A600-4AFF-9045-73F3AB5997C2}"/>
                </a:ext>
              </a:extLst>
            </p:cNvPr>
            <p:cNvSpPr/>
            <p:nvPr/>
          </p:nvSpPr>
          <p:spPr>
            <a:xfrm>
              <a:off x="1837337" y="5509524"/>
              <a:ext cx="2537618" cy="369332"/>
            </a:xfrm>
            <a:prstGeom prst="rect">
              <a:avLst/>
            </a:prstGeom>
          </p:spPr>
          <p:txBody>
            <a:bodyPr wrap="none">
              <a:spAutoFit/>
            </a:bodyPr>
            <a:lstStyle/>
            <a:p>
              <a:r>
                <a:rPr lang="es-CO" b="1" dirty="0">
                  <a:solidFill>
                    <a:srgbClr val="F0153B"/>
                  </a:solidFill>
                </a:rPr>
                <a:t>A LA PRIMERA INFANCIA</a:t>
              </a:r>
            </a:p>
          </p:txBody>
        </p:sp>
        <p:pic>
          <p:nvPicPr>
            <p:cNvPr id="2052" name="Picture 4" descr="Imagen relacionada">
              <a:extLst>
                <a:ext uri="{FF2B5EF4-FFF2-40B4-BE49-F238E27FC236}">
                  <a16:creationId xmlns:a16="http://schemas.microsoft.com/office/drawing/2014/main" id="{E151D781-4D91-48E0-82BF-C47132F89A9B}"/>
                </a:ext>
              </a:extLst>
            </p:cNvPr>
            <p:cNvPicPr>
              <a:picLocks noChangeAspect="1" noChangeArrowheads="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ackgroundRemoval t="2667" b="96889" l="9778" r="89778">
                          <a14:foregroundMark x1="53333" y1="2667" x2="55111" y2="12889"/>
                          <a14:foregroundMark x1="70222" y1="3111" x2="70222" y2="3111"/>
                          <a14:foregroundMark x1="75556" y1="10222" x2="75556" y2="10222"/>
                          <a14:foregroundMark x1="77778" y1="16444" x2="77778" y2="16444"/>
                          <a14:foregroundMark x1="52889" y1="96889" x2="52889"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4961687" y="5228326"/>
              <a:ext cx="564637" cy="564637"/>
            </a:xfrm>
            <a:prstGeom prst="rect">
              <a:avLst/>
            </a:prstGeom>
            <a:noFill/>
            <a:extLst>
              <a:ext uri="{909E8E84-426E-40DD-AFC4-6F175D3DCCD1}">
                <a14:hiddenFill xmlns:a14="http://schemas.microsoft.com/office/drawing/2010/main">
                  <a:solidFill>
                    <a:srgbClr val="FFFFFF"/>
                  </a:solidFill>
                </a14:hiddenFill>
              </a:ext>
            </a:extLst>
          </p:spPr>
        </p:pic>
      </p:grpSp>
      <p:sp>
        <p:nvSpPr>
          <p:cNvPr id="154" name="Rectángulo 153">
            <a:extLst>
              <a:ext uri="{FF2B5EF4-FFF2-40B4-BE49-F238E27FC236}">
                <a16:creationId xmlns:a16="http://schemas.microsoft.com/office/drawing/2014/main" id="{7856B1E0-4D8F-4369-A7F2-17BB6F1CC4A3}"/>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Tree>
    <p:extLst>
      <p:ext uri="{BB962C8B-B14F-4D97-AF65-F5344CB8AC3E}">
        <p14:creationId xmlns:p14="http://schemas.microsoft.com/office/powerpoint/2010/main" val="9962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up)">
                                      <p:cBhvr>
                                        <p:cTn id="16" dur="500"/>
                                        <p:tgtEl>
                                          <p:spTgt spid="68"/>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up)">
                                      <p:cBhvr>
                                        <p:cTn id="29" dur="500"/>
                                        <p:tgtEl>
                                          <p:spTgt spid="86"/>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up)">
                                      <p:cBhvr>
                                        <p:cTn id="42" dur="500"/>
                                        <p:tgtEl>
                                          <p:spTgt spid="104"/>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500"/>
                            </p:stCondLst>
                            <p:childTnLst>
                              <p:par>
                                <p:cTn id="47" presetID="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up)">
                                      <p:cBhvr>
                                        <p:cTn id="55" dur="500"/>
                                        <p:tgtEl>
                                          <p:spTgt spid="122"/>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500"/>
                            </p:stCondLst>
                            <p:childTnLst>
                              <p:par>
                                <p:cTn id="60" presetID="2" presetClass="entr" presetSubtype="2"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1+#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6" grpId="0" animBg="1"/>
      <p:bldP spid="104" grpId="0" animBg="1"/>
      <p:bldP spid="1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81425" y="2794131"/>
            <a:ext cx="8707784"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ACTUALIZACIÓN DE LAS MINUTAS DE CONTRATO DE APORTE</a:t>
            </a:r>
          </a:p>
        </p:txBody>
      </p:sp>
      <p:sp>
        <p:nvSpPr>
          <p:cNvPr id="4" name="Rectángulo 3">
            <a:extLst>
              <a:ext uri="{FF2B5EF4-FFF2-40B4-BE49-F238E27FC236}">
                <a16:creationId xmlns:a16="http://schemas.microsoft.com/office/drawing/2014/main" id="{997D7389-CDF0-48CD-BECB-90977B789E3B}"/>
              </a:ext>
            </a:extLst>
          </p:cNvPr>
          <p:cNvSpPr/>
          <p:nvPr/>
        </p:nvSpPr>
        <p:spPr>
          <a:xfrm>
            <a:off x="1623672" y="2395900"/>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PROPUESTAS DE AJUSTES DEL MANUAL DE CONTRATACIÓN DEL ICBF VIGENTE </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608241"/>
            <a:ext cx="9274623" cy="74075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DEFINICIÓN DEL MECANISMO DE CONTRATACIÓN PARA LA PRESTACIÓN DEL SERVICIO PÚBLICO DE BIENESTAR FAMILIAR EN CUALQUIERA DE SUS MODALIDADES. EL BANCO NACIONAL DE OFERENTES DE PRIMERA INFANCIA TIENE </a:t>
            </a:r>
            <a:r>
              <a:rPr lang="es-CO" sz="1200" i="1" dirty="0">
                <a:solidFill>
                  <a:schemeClr val="lt1"/>
                </a:solidFill>
                <a:latin typeface="Arial" panose="020B0604020202020204" pitchFamily="34" charset="0"/>
                <a:cs typeface="Arial" panose="020B0604020202020204" pitchFamily="34" charset="0"/>
              </a:rPr>
              <a:t>VIGENCIA HASTA EL 21 DE FEBRERO DE 2019</a:t>
            </a:r>
            <a:r>
              <a:rPr lang="es-CO" sz="1200" dirty="0">
                <a:solidFill>
                  <a:schemeClr val="lt1"/>
                </a:solidFill>
                <a:latin typeface="Arial" panose="020B0604020202020204" pitchFamily="34" charset="0"/>
                <a:cs typeface="Arial" panose="020B0604020202020204" pitchFamily="34" charset="0"/>
              </a:rPr>
              <a:t> CONFORME A LA RESOLUCIÓN NO. 14894 DEL 31 DE DICIEMBRE DE 2018</a:t>
            </a:r>
          </a:p>
        </p:txBody>
      </p:sp>
      <p:sp>
        <p:nvSpPr>
          <p:cNvPr id="28" name="Rectángulo 27">
            <a:extLst>
              <a:ext uri="{FF2B5EF4-FFF2-40B4-BE49-F238E27FC236}">
                <a16:creationId xmlns:a16="http://schemas.microsoft.com/office/drawing/2014/main" id="{A342A135-6F2C-4E40-963C-A7D29B1B78EF}"/>
              </a:ext>
            </a:extLst>
          </p:cNvPr>
          <p:cNvSpPr/>
          <p:nvPr/>
        </p:nvSpPr>
        <p:spPr>
          <a:xfrm>
            <a:off x="4909886" y="149380"/>
            <a:ext cx="4428392" cy="830997"/>
          </a:xfrm>
          <a:prstGeom prst="rect">
            <a:avLst/>
          </a:prstGeom>
        </p:spPr>
        <p:txBody>
          <a:bodyPr wrap="none">
            <a:spAutoFit/>
          </a:bodyPr>
          <a:lstStyle/>
          <a:p>
            <a:pPr algn="ctr"/>
            <a:r>
              <a:rPr lang="es-CO" sz="4800" b="1" dirty="0">
                <a:solidFill>
                  <a:srgbClr val="346232"/>
                </a:solidFill>
              </a:rPr>
              <a:t>Equipo Primario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
        <p:nvSpPr>
          <p:cNvPr id="2" name="Rectángulo 1">
            <a:extLst>
              <a:ext uri="{FF2B5EF4-FFF2-40B4-BE49-F238E27FC236}">
                <a16:creationId xmlns:a16="http://schemas.microsoft.com/office/drawing/2014/main" id="{B882117B-7CCF-40F8-AE01-18B6DB95215A}"/>
              </a:ext>
            </a:extLst>
          </p:cNvPr>
          <p:cNvSpPr/>
          <p:nvPr/>
        </p:nvSpPr>
        <p:spPr>
          <a:xfrm>
            <a:off x="9096904" y="504186"/>
            <a:ext cx="1751698" cy="369332"/>
          </a:xfrm>
          <a:prstGeom prst="rect">
            <a:avLst/>
          </a:prstGeom>
        </p:spPr>
        <p:txBody>
          <a:bodyPr wrap="none">
            <a:spAutoFit/>
          </a:bodyPr>
          <a:lstStyle/>
          <a:p>
            <a:r>
              <a:rPr lang="es-CO" b="1" dirty="0">
                <a:solidFill>
                  <a:srgbClr val="346232"/>
                </a:solidFill>
              </a:rPr>
              <a:t>Gestión Jurídica </a:t>
            </a:r>
            <a:endParaRPr lang="es-CO" dirty="0"/>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209580"/>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ACTUALIZACIÓN CONFORME A LA NORMATIVIDAD QUE RIGE LA MATERIA DE LOS LINEAMIENTOS Y DEMÁS DOCUMENTOS QUE REGLAMENTEN LOS PROGRAMAS PARA LA ATENCIÓN A  LA PRIMERA INFANCIA</a:t>
            </a: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3859259"/>
            <a:ext cx="8153400" cy="7694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DEL DECRETO 1072 DE 2015 EN LO QUE RESPECTA A LA EXIGIBILIDAD DE LA CUOTA DE APRENDICES SENA “ARTÍCULO 2.2.6.3.11. REGULACIÓN DE LA CUOTA DE APRENDICES”, “PARÁGRAFO 4º”, “LOS HOGARES INFANTILES, (…) NO SERÁN OBJETO DE REGULACIÓN DE LA CUOTA DE APRENDICES”. </a:t>
            </a:r>
          </a:p>
        </p:txBody>
      </p:sp>
      <p:sp>
        <p:nvSpPr>
          <p:cNvPr id="76" name="Rectángulo 75">
            <a:extLst>
              <a:ext uri="{FF2B5EF4-FFF2-40B4-BE49-F238E27FC236}">
                <a16:creationId xmlns:a16="http://schemas.microsoft.com/office/drawing/2014/main" id="{8B21C2E5-01FE-47C9-B4DE-D91CF0F612D8}"/>
              </a:ext>
            </a:extLst>
          </p:cNvPr>
          <p:cNvSpPr/>
          <p:nvPr/>
        </p:nvSpPr>
        <p:spPr>
          <a:xfrm>
            <a:off x="2050058" y="468906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 LA LEY 1943 DE 2019 "POR LA CUAL SE EXPIDEN NORMAS DE FINANCIAMIENTO </a:t>
            </a:r>
          </a:p>
          <a:p>
            <a:pPr algn="ctr"/>
            <a:r>
              <a:rPr lang="es-CO" sz="1200" dirty="0">
                <a:solidFill>
                  <a:schemeClr val="lt1"/>
                </a:solidFill>
                <a:latin typeface="Arial" panose="020B0604020202020204" pitchFamily="34" charset="0"/>
                <a:cs typeface="Arial" panose="020B0604020202020204" pitchFamily="34" charset="0"/>
              </a:rPr>
              <a:t>PARA EL RESTABLECIMIENTO DEL EQUILIBRIO DEL PRESUPUESTO GENERAL Y SE DICTAN OTRAS DISPOSICIONES", ESPECÍFICAMENTE LOS  ARTÍCULOS:</a:t>
            </a:r>
          </a:p>
        </p:txBody>
      </p:sp>
      <p:sp>
        <p:nvSpPr>
          <p:cNvPr id="77" name="Rectángulo 76">
            <a:extLst>
              <a:ext uri="{FF2B5EF4-FFF2-40B4-BE49-F238E27FC236}">
                <a16:creationId xmlns:a16="http://schemas.microsoft.com/office/drawing/2014/main" id="{ABFADEF5-7EEA-46F7-9001-8CBA6D8D806D}"/>
              </a:ext>
            </a:extLst>
          </p:cNvPr>
          <p:cNvSpPr/>
          <p:nvPr/>
        </p:nvSpPr>
        <p:spPr>
          <a:xfrm>
            <a:off x="2304058" y="5353294"/>
            <a:ext cx="4024662"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73°. </a:t>
            </a:r>
            <a:r>
              <a:rPr lang="es-CO" sz="1100" dirty="0">
                <a:solidFill>
                  <a:schemeClr val="lt1"/>
                </a:solidFill>
                <a:latin typeface="Arial" panose="020B0604020202020204" pitchFamily="34" charset="0"/>
                <a:cs typeface="Arial" panose="020B0604020202020204" pitchFamily="34" charset="0"/>
              </a:rPr>
              <a:t>MODIFÍQUESE EL ARTÍCULO 22 DEL ESTATUTO TRIBUTARIO QUE QUEDARÁ ASÍ: ARTÍCULO 22. ENTIDADES QUE NO SON CONTRIBUYENTES</a:t>
            </a:r>
          </a:p>
        </p:txBody>
      </p:sp>
      <p:sp>
        <p:nvSpPr>
          <p:cNvPr id="78" name="Rectángulo 77">
            <a:extLst>
              <a:ext uri="{FF2B5EF4-FFF2-40B4-BE49-F238E27FC236}">
                <a16:creationId xmlns:a16="http://schemas.microsoft.com/office/drawing/2014/main" id="{2EB5D5D3-7C50-4539-9528-6874D107D0AC}"/>
              </a:ext>
            </a:extLst>
          </p:cNvPr>
          <p:cNvSpPr/>
          <p:nvPr/>
        </p:nvSpPr>
        <p:spPr>
          <a:xfrm>
            <a:off x="6356718" y="5353294"/>
            <a:ext cx="3641360"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476. </a:t>
            </a:r>
          </a:p>
          <a:p>
            <a:pPr algn="ctr"/>
            <a:r>
              <a:rPr lang="es-CO" sz="1100" dirty="0">
                <a:solidFill>
                  <a:schemeClr val="lt1"/>
                </a:solidFill>
                <a:latin typeface="Arial" panose="020B0604020202020204" pitchFamily="34" charset="0"/>
                <a:cs typeface="Arial" panose="020B0604020202020204" pitchFamily="34" charset="0"/>
              </a:rPr>
              <a:t>SERVICIOS EXCLUIDOS DEL IMPUESTO </a:t>
            </a:r>
          </a:p>
          <a:p>
            <a:pPr algn="ctr"/>
            <a:r>
              <a:rPr lang="es-CO" sz="1100" dirty="0">
                <a:solidFill>
                  <a:schemeClr val="lt1"/>
                </a:solidFill>
                <a:latin typeface="Arial" panose="020B0604020202020204" pitchFamily="34" charset="0"/>
                <a:cs typeface="Arial" panose="020B0604020202020204" pitchFamily="34" charset="0"/>
              </a:rPr>
              <a:t>A LAS VENTAS -IVA</a:t>
            </a:r>
          </a:p>
        </p:txBody>
      </p:sp>
    </p:spTree>
    <p:extLst>
      <p:ext uri="{BB962C8B-B14F-4D97-AF65-F5344CB8AC3E}">
        <p14:creationId xmlns:p14="http://schemas.microsoft.com/office/powerpoint/2010/main" val="3741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0-#ppt_w/2"/>
                                          </p:val>
                                        </p:tav>
                                        <p:tav tm="100000">
                                          <p:val>
                                            <p:strVal val="#ppt_x"/>
                                          </p:val>
                                        </p:tav>
                                      </p:tavLst>
                                    </p:anim>
                                    <p:anim calcmode="lin" valueType="num">
                                      <p:cBhvr additive="base">
                                        <p:cTn id="37"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 calcmode="lin" valueType="num">
                                      <p:cBhvr additive="base">
                                        <p:cTn id="42" dur="500" fill="hold"/>
                                        <p:tgtEl>
                                          <p:spTgt spid="78"/>
                                        </p:tgtEl>
                                        <p:attrNameLst>
                                          <p:attrName>ppt_x</p:attrName>
                                        </p:attrNameLst>
                                      </p:cBhvr>
                                      <p:tavLst>
                                        <p:tav tm="0">
                                          <p:val>
                                            <p:strVal val="1+#ppt_w/2"/>
                                          </p:val>
                                        </p:tav>
                                        <p:tav tm="100000">
                                          <p:val>
                                            <p:strVal val="#ppt_x"/>
                                          </p:val>
                                        </p:tav>
                                      </p:tavLst>
                                    </p:anim>
                                    <p:anim calcmode="lin" valueType="num">
                                      <p:cBhvr additive="base">
                                        <p:cTn id="4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77"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7621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1440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6323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39289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3836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3304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6945669" y="120132"/>
            <a:ext cx="4004173" cy="830997"/>
          </a:xfrm>
          <a:prstGeom prst="rect">
            <a:avLst/>
          </a:prstGeom>
        </p:spPr>
        <p:txBody>
          <a:bodyPr wrap="none">
            <a:spAutoFit/>
          </a:bodyPr>
          <a:lstStyle/>
          <a:p>
            <a:pPr algn="ctr"/>
            <a:r>
              <a:rPr lang="es-CO" sz="4800" b="1" dirty="0">
                <a:solidFill>
                  <a:srgbClr val="346232"/>
                </a:solidFill>
              </a:rPr>
              <a:t>Infraestructura</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025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062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7551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3369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DAPRE</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22927" y="3272770"/>
            <a:ext cx="435575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817952"/>
            <a:ext cx="4611023"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FONDO DE ADAPTACIÓN-ICBF</a:t>
            </a:r>
          </a:p>
        </p:txBody>
      </p:sp>
      <p:sp>
        <p:nvSpPr>
          <p:cNvPr id="66" name="Rectángulo 65">
            <a:extLst>
              <a:ext uri="{FF2B5EF4-FFF2-40B4-BE49-F238E27FC236}">
                <a16:creationId xmlns:a16="http://schemas.microsoft.com/office/drawing/2014/main" id="{7C1C6EB7-247C-47C9-948E-190BE41D2673}"/>
              </a:ext>
            </a:extLst>
          </p:cNvPr>
          <p:cNvSpPr/>
          <p:nvPr/>
        </p:nvSpPr>
        <p:spPr>
          <a:xfrm>
            <a:off x="7129988" y="3708576"/>
            <a:ext cx="4565037" cy="23271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MEJORAMIENTO DE VIVIENDA HCB</a:t>
            </a:r>
          </a:p>
        </p:txBody>
      </p:sp>
      <p:sp>
        <p:nvSpPr>
          <p:cNvPr id="67" name="Rectángulo 66">
            <a:extLst>
              <a:ext uri="{FF2B5EF4-FFF2-40B4-BE49-F238E27FC236}">
                <a16:creationId xmlns:a16="http://schemas.microsoft.com/office/drawing/2014/main" id="{B9196686-ED33-4AE5-8287-76182532C9FD}"/>
              </a:ext>
            </a:extLst>
          </p:cNvPr>
          <p:cNvSpPr/>
          <p:nvPr/>
        </p:nvSpPr>
        <p:spPr>
          <a:xfrm>
            <a:off x="7130068" y="2389581"/>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CON RECURSOS CONPES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4801" y="2973276"/>
            <a:ext cx="4587876"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A AVANCE INFRAESTRUCTURAS EN CONSTRUCCIÓN GOBERNACIONES DE ATLÁNTICO Y BOLÍVAR</a:t>
            </a:r>
          </a:p>
        </p:txBody>
      </p:sp>
      <p:sp>
        <p:nvSpPr>
          <p:cNvPr id="69" name="Rectángulo 68">
            <a:extLst>
              <a:ext uri="{FF2B5EF4-FFF2-40B4-BE49-F238E27FC236}">
                <a16:creationId xmlns:a16="http://schemas.microsoft.com/office/drawing/2014/main" id="{D4FECE18-9BA5-47CD-ACD5-BFFBC8D65041}"/>
              </a:ext>
            </a:extLst>
          </p:cNvPr>
          <p:cNvSpPr/>
          <p:nvPr/>
        </p:nvSpPr>
        <p:spPr>
          <a:xfrm>
            <a:off x="7112359" y="4023726"/>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DEL MINISTERIO DE VIVIENDA</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4950070"/>
            <a:ext cx="4601062"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CONSTRUYENDO PAÍS</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8961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12359" y="4583417"/>
            <a:ext cx="4585814" cy="30777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SEMILLAS DE PAZ</a:t>
            </a:r>
          </a:p>
        </p:txBody>
      </p:sp>
      <p:sp>
        <p:nvSpPr>
          <p:cNvPr id="82" name="Rectángulo 81">
            <a:extLst>
              <a:ext uri="{FF2B5EF4-FFF2-40B4-BE49-F238E27FC236}">
                <a16:creationId xmlns:a16="http://schemas.microsoft.com/office/drawing/2014/main" id="{FF99461F-892B-418D-883B-BB29E35E67D5}"/>
              </a:ext>
            </a:extLst>
          </p:cNvPr>
          <p:cNvSpPr/>
          <p:nvPr/>
        </p:nvSpPr>
        <p:spPr>
          <a:xfrm>
            <a:off x="7093963" y="5331255"/>
            <a:ext cx="4607619"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P&amp;G- PROYECTO DE AGUA</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399156"/>
            <a:ext cx="914400" cy="914400"/>
          </a:xfrm>
          <a:prstGeom prst="rect">
            <a:avLst/>
          </a:prstGeom>
        </p:spPr>
      </p:pic>
    </p:spTree>
    <p:extLst>
      <p:ext uri="{BB962C8B-B14F-4D97-AF65-F5344CB8AC3E}">
        <p14:creationId xmlns:p14="http://schemas.microsoft.com/office/powerpoint/2010/main" val="31702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left)">
                                      <p:cBhvr>
                                        <p:cTn id="78" dur="500"/>
                                        <p:tgtEl>
                                          <p:spTgt spid="7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6" grpId="0" animBg="1"/>
      <p:bldP spid="67" grpId="0" animBg="1"/>
      <p:bldP spid="68" grpId="0" animBg="1"/>
      <p:bldP spid="69" grpId="0" animBg="1"/>
      <p:bldP spid="70" grpId="0" animBg="1"/>
      <p:bldP spid="11" grpId="0"/>
      <p:bldP spid="12" grpId="0" animBg="1"/>
      <p:bldP spid="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8510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2329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7212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40178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4725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4193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7875003" y="103515"/>
            <a:ext cx="3038396" cy="830997"/>
          </a:xfrm>
          <a:prstGeom prst="rect">
            <a:avLst/>
          </a:prstGeom>
        </p:spPr>
        <p:txBody>
          <a:bodyPr wrap="none">
            <a:spAutoFit/>
          </a:bodyPr>
          <a:lstStyle/>
          <a:p>
            <a:pPr algn="ctr"/>
            <a:r>
              <a:rPr lang="es-CO" sz="4800" b="1" dirty="0">
                <a:solidFill>
                  <a:srgbClr val="346232"/>
                </a:solidFill>
              </a:rPr>
              <a:t>Dotaciones</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914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951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8440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4258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NECESIDADES DE DOTACIÓN DE NUEVAS INFRAESTRUCTURAS</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96331" y="3288266"/>
            <a:ext cx="4208949"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906852"/>
            <a:ext cx="4611023"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GESTIÓN DE RECURSOS DE DOTACIÓN CON EL GRUPO FINANCIERO DE LA DIRECCIÓN DE PRIMERA INFANCIA</a:t>
            </a:r>
            <a:endParaRPr lang="es-CO" sz="1400" dirty="0">
              <a:latin typeface="Arial" panose="020B0604020202020204" pitchFamily="34" charset="0"/>
              <a:cs typeface="Arial" panose="020B0604020202020204" pitchFamily="34" charset="0"/>
            </a:endParaRPr>
          </a:p>
        </p:txBody>
      </p:sp>
      <p:sp>
        <p:nvSpPr>
          <p:cNvPr id="67" name="Rectángulo 66">
            <a:extLst>
              <a:ext uri="{FF2B5EF4-FFF2-40B4-BE49-F238E27FC236}">
                <a16:creationId xmlns:a16="http://schemas.microsoft.com/office/drawing/2014/main" id="{B9196686-ED33-4AE5-8287-76182532C9FD}"/>
              </a:ext>
            </a:extLst>
          </p:cNvPr>
          <p:cNvSpPr/>
          <p:nvPr/>
        </p:nvSpPr>
        <p:spPr>
          <a:xfrm>
            <a:off x="7129563" y="2657480"/>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DISEÑO DE ESTRATEGIAS DE SOCIALIZACIÓN DE RUTAS OPERATIVAS DE DOTACIONES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5857" y="3226876"/>
            <a:ext cx="4587876" cy="45021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DE NECESIDADES DE DOTACIÓN DE UNIDADES DE SERVICIO EN OPERACIÓN.</a:t>
            </a:r>
          </a:p>
        </p:txBody>
      </p:sp>
      <p:sp>
        <p:nvSpPr>
          <p:cNvPr id="69" name="Rectángulo 68">
            <a:extLst>
              <a:ext uri="{FF2B5EF4-FFF2-40B4-BE49-F238E27FC236}">
                <a16:creationId xmlns:a16="http://schemas.microsoft.com/office/drawing/2014/main" id="{D4FECE18-9BA5-47CD-ACD5-BFFBC8D65041}"/>
              </a:ext>
            </a:extLst>
          </p:cNvPr>
          <p:cNvSpPr/>
          <p:nvPr/>
        </p:nvSpPr>
        <p:spPr>
          <a:xfrm>
            <a:off x="7106663" y="3735921"/>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CONCEPTOS TÉCNICOS DE ELEMENTOS DE DOTACIÓN-ASISTENCIA TÉCNICA A REGIONALES</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5074449"/>
            <a:ext cx="4601062" cy="56038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PROYECTO DE COMPRA CONTROLADA DE DOTACIONES DE PRIMERA INFANCIA</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9850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01294" y="4296141"/>
            <a:ext cx="4585814" cy="72604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CONTROL DE CONTRATACIÓN Y EJECUCIÓN DE RECURSOS DE DOTACIÓN ICBF VIGENCIAS 2017-2018 Y 2019</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488056"/>
            <a:ext cx="914400" cy="914400"/>
          </a:xfrm>
          <a:prstGeom prst="rect">
            <a:avLst/>
          </a:prstGeom>
        </p:spPr>
      </p:pic>
    </p:spTree>
    <p:extLst>
      <p:ext uri="{BB962C8B-B14F-4D97-AF65-F5344CB8AC3E}">
        <p14:creationId xmlns:p14="http://schemas.microsoft.com/office/powerpoint/2010/main" val="275151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7" grpId="0" animBg="1"/>
      <p:bldP spid="68" grpId="0" animBg="1"/>
      <p:bldP spid="69" grpId="0" animBg="1"/>
      <p:bldP spid="70" grpId="0" animBg="1"/>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42107" y="2632053"/>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FONDO DE ADAPTACIÓN-ICBF: Fondo de Adaptación- Grupo de Infraestructura inmobiliaria de la Dirección Administrativa IC</a:t>
            </a:r>
            <a:endParaRPr lang="es-CO" sz="1200" dirty="0">
              <a:solidFill>
                <a:schemeClr val="lt1"/>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997D7389-CDF0-48CD-BECB-90977B789E3B}"/>
              </a:ext>
            </a:extLst>
          </p:cNvPr>
          <p:cNvSpPr/>
          <p:nvPr/>
        </p:nvSpPr>
        <p:spPr>
          <a:xfrm>
            <a:off x="1631719" y="2230967"/>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DAPRE: DAPRE-                                                                    Grupo de Infraestructura inmobiliaria de la Dirección Administrativa ICBF</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826926"/>
            <a:ext cx="9274623" cy="354526"/>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PARA INFRAESTRUCTURAS: Grupo Financiero de la DPI</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419134" y="838966"/>
            <a:ext cx="3483646"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a:t>
            </a:r>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612788"/>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GOBERNACIONES DE ATLÁNTICO Y BOLÍVAR: Gobernaciones de Atlántico y Bolívar- Grupo de Infraestructura inmobiliaria de la Dirección Administrativa ICBF</a:t>
            </a:r>
            <a:endParaRPr lang="es-ES" sz="1200" dirty="0">
              <a:solidFill>
                <a:schemeClr val="lt1"/>
              </a:solidFill>
              <a:latin typeface="Arial" panose="020B0604020202020204" pitchFamily="34" charset="0"/>
              <a:cs typeface="Arial" panose="020B0604020202020204" pitchFamily="34" charset="0"/>
            </a:endParaRP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4262467"/>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DEL MINISTERIO DE VIVIENDA: Ministerio de vivienda- Grupo de Infraestructura inmobiliaria de la Dirección Administrativa ICBF</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065933" y="4821523"/>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MEJORAMIENTO DE VIVIENDA HCB: Equipo Modalidad comunitaria de la SOAPI</a:t>
            </a:r>
          </a:p>
          <a:p>
            <a:pPr algn="ctr"/>
            <a:r>
              <a:rPr lang="es-ES" sz="1200" dirty="0">
                <a:latin typeface="Arial" panose="020B0604020202020204" pitchFamily="34" charset="0"/>
                <a:cs typeface="Arial" panose="020B0604020202020204" pitchFamily="34" charset="0"/>
              </a:rPr>
              <a:t>DPS- Departamento Prosperidad Social</a:t>
            </a:r>
          </a:p>
        </p:txBody>
      </p:sp>
      <p:sp>
        <p:nvSpPr>
          <p:cNvPr id="16" name="Rectángulo 15">
            <a:extLst>
              <a:ext uri="{FF2B5EF4-FFF2-40B4-BE49-F238E27FC236}">
                <a16:creationId xmlns:a16="http://schemas.microsoft.com/office/drawing/2014/main" id="{3D015972-CB7E-4D29-91A9-DD9677BEB06B}"/>
              </a:ext>
            </a:extLst>
          </p:cNvPr>
          <p:cNvSpPr/>
          <p:nvPr/>
        </p:nvSpPr>
        <p:spPr>
          <a:xfrm>
            <a:off x="1747012" y="3118437"/>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CON RECURSOS CONPES : Ministerio de Hacienda- SNBF- Grupo de Infraestructura inmobiliaria de la Dirección Administrativa ICBF</a:t>
            </a:r>
          </a:p>
        </p:txBody>
      </p:sp>
    </p:spTree>
    <p:extLst>
      <p:ext uri="{BB962C8B-B14F-4D97-AF65-F5344CB8AC3E}">
        <p14:creationId xmlns:p14="http://schemas.microsoft.com/office/powerpoint/2010/main" val="219958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down)">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up)">
                                      <p:cBhvr>
                                        <p:cTn id="3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pic>
        <p:nvPicPr>
          <p:cNvPr id="1026" name="Picture 2" descr="Imagen relacionada">
            <a:extLst>
              <a:ext uri="{FF2B5EF4-FFF2-40B4-BE49-F238E27FC236}">
                <a16:creationId xmlns:a16="http://schemas.microsoft.com/office/drawing/2014/main" id="{B7072C91-62E7-440C-BE8D-55C7A93864C1}"/>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048" b="96646" l="2154" r="98308">
                        <a14:foregroundMark x1="2154" y1="24948" x2="11385" y2="36478"/>
                        <a14:foregroundMark x1="41846" y1="92662" x2="41846" y2="92662"/>
                        <a14:foregroundMark x1="61538" y1="96855" x2="61538" y2="96855"/>
                        <a14:foregroundMark x1="74308" y1="55765" x2="74308" y2="55765"/>
                        <a14:foregroundMark x1="86308" y1="43816" x2="86308" y2="43816"/>
                        <a14:foregroundMark x1="90308" y1="34801" x2="76615" y2="45912"/>
                        <a14:foregroundMark x1="76615" y1="45912" x2="73231" y2="57023"/>
                        <a14:foregroundMark x1="73231" y1="57023" x2="73231" y2="58491"/>
                        <a14:foregroundMark x1="82615" y1="50314" x2="91231" y2="49057"/>
                        <a14:foregroundMark x1="91231" y1="49057" x2="94769" y2="46331"/>
                        <a14:foregroundMark x1="98308" y1="37526" x2="98308" y2="37526"/>
                        <a14:foregroundMark x1="46462" y1="5241" x2="46462" y2="5241"/>
                        <a14:foregroundMark x1="27538" y1="3354" x2="27538" y2="3354"/>
                        <a14:foregroundMark x1="66000" y1="1048" x2="66000" y2="1048"/>
                        <a14:foregroundMark x1="66000" y1="1048" x2="66000" y2="104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71183" y="1004144"/>
            <a:ext cx="2410492" cy="17689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effectLst>
                  <a:outerShdw blurRad="38100" dist="38100" dir="2700000" algn="tl">
                    <a:srgbClr val="000000">
                      <a:alpha val="43137"/>
                    </a:srgbClr>
                  </a:outerShdw>
                </a:effectLst>
              </a:rPr>
              <a:t>ESTRUCTURA</a:t>
            </a:r>
          </a:p>
        </p:txBody>
      </p:sp>
      <p:sp>
        <p:nvSpPr>
          <p:cNvPr id="9" name="Rectángulo 8">
            <a:extLst>
              <a:ext uri="{FF2B5EF4-FFF2-40B4-BE49-F238E27FC236}">
                <a16:creationId xmlns:a16="http://schemas.microsoft.com/office/drawing/2014/main" id="{E5AF0703-D165-4E04-81AB-E0ACB0620038}"/>
              </a:ext>
            </a:extLst>
          </p:cNvPr>
          <p:cNvSpPr/>
          <p:nvPr/>
        </p:nvSpPr>
        <p:spPr>
          <a:xfrm>
            <a:off x="6997488" y="2671366"/>
            <a:ext cx="4315057" cy="1015663"/>
          </a:xfrm>
          <a:prstGeom prst="rect">
            <a:avLst/>
          </a:prstGeom>
        </p:spPr>
        <p:txBody>
          <a:bodyPr wrap="square">
            <a:spAutoFit/>
          </a:bodyPr>
          <a:lstStyle/>
          <a:p>
            <a:pPr algn="ctr"/>
            <a:r>
              <a:rPr lang="es-CO" sz="6000" b="1" dirty="0">
                <a:solidFill>
                  <a:srgbClr val="346232"/>
                </a:solidFill>
                <a:effectLst>
                  <a:outerShdw blurRad="38100" dist="38100" dir="2700000" algn="tl">
                    <a:srgbClr val="000000">
                      <a:alpha val="43137"/>
                    </a:srgbClr>
                  </a:outerShdw>
                </a:effectLst>
              </a:rPr>
              <a:t>OPERACIÓN</a:t>
            </a:r>
          </a:p>
        </p:txBody>
      </p:sp>
      <p:sp>
        <p:nvSpPr>
          <p:cNvPr id="10" name="Rectángulo 9">
            <a:extLst>
              <a:ext uri="{FF2B5EF4-FFF2-40B4-BE49-F238E27FC236}">
                <a16:creationId xmlns:a16="http://schemas.microsoft.com/office/drawing/2014/main" id="{40C7640C-CA83-4594-8274-9CCBA947CC06}"/>
              </a:ext>
            </a:extLst>
          </p:cNvPr>
          <p:cNvSpPr/>
          <p:nvPr/>
        </p:nvSpPr>
        <p:spPr>
          <a:xfrm>
            <a:off x="7652266" y="2384059"/>
            <a:ext cx="3005503"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SUBDIRECCIÓN DE </a:t>
            </a:r>
          </a:p>
        </p:txBody>
      </p:sp>
    </p:spTree>
    <p:extLst>
      <p:ext uri="{BB962C8B-B14F-4D97-AF65-F5344CB8AC3E}">
        <p14:creationId xmlns:p14="http://schemas.microsoft.com/office/powerpoint/2010/main" val="294645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866136" y="2442755"/>
            <a:ext cx="8707784" cy="49041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PLAN DE MEJORAMIENTO DE LA CONTRALORÍA GENERAL DE LA REPÚBLICA-PMCGR- HALLAZGOS DE DOTACIONES: Oficina de Control Interno y Grupo de Almacén e inventarios de la Dirección Administrativa</a:t>
            </a:r>
          </a:p>
        </p:txBody>
      </p:sp>
      <p:sp>
        <p:nvSpPr>
          <p:cNvPr id="4" name="Rectángulo 3">
            <a:extLst>
              <a:ext uri="{FF2B5EF4-FFF2-40B4-BE49-F238E27FC236}">
                <a16:creationId xmlns:a16="http://schemas.microsoft.com/office/drawing/2014/main" id="{997D7389-CDF0-48CD-BECB-90977B789E3B}"/>
              </a:ext>
            </a:extLst>
          </p:cNvPr>
          <p:cNvSpPr/>
          <p:nvPr/>
        </p:nvSpPr>
        <p:spPr>
          <a:xfrm>
            <a:off x="1730348" y="1964683"/>
            <a:ext cx="9021827" cy="427272"/>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DE DOTACIÓN CON EL GRUPO FINANCIERO DE LA DIRECCIÓN DE PRIMERA INFANCIA:                  Grupo Financiero de la DPI</a:t>
            </a:r>
          </a:p>
        </p:txBody>
      </p:sp>
      <p:sp>
        <p:nvSpPr>
          <p:cNvPr id="3" name="Rectángulo 2">
            <a:extLst>
              <a:ext uri="{FF2B5EF4-FFF2-40B4-BE49-F238E27FC236}">
                <a16:creationId xmlns:a16="http://schemas.microsoft.com/office/drawing/2014/main" id="{558F2300-0BB3-4391-9632-47BFC9F1858B}"/>
              </a:ext>
            </a:extLst>
          </p:cNvPr>
          <p:cNvSpPr/>
          <p:nvPr/>
        </p:nvSpPr>
        <p:spPr>
          <a:xfrm>
            <a:off x="1557317" y="1424757"/>
            <a:ext cx="9274623" cy="49041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NECESIDADES DE DOTACIÓN DE NUEVAS INFRAESTRUCTURAS:                                                                                                       Enlaces Territoriales de la SOAPI y Enlace Regional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862857" y="838966"/>
            <a:ext cx="296908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Dotaciones</a:t>
            </a:r>
          </a:p>
        </p:txBody>
      </p:sp>
      <p:sp>
        <p:nvSpPr>
          <p:cNvPr id="74" name="Rectángulo 73">
            <a:extLst>
              <a:ext uri="{FF2B5EF4-FFF2-40B4-BE49-F238E27FC236}">
                <a16:creationId xmlns:a16="http://schemas.microsoft.com/office/drawing/2014/main" id="{F028E4EF-7111-4180-99F7-72E8A2BA4F92}"/>
              </a:ext>
            </a:extLst>
          </p:cNvPr>
          <p:cNvSpPr/>
          <p:nvPr/>
        </p:nvSpPr>
        <p:spPr>
          <a:xfrm>
            <a:off x="2047978" y="3549448"/>
            <a:ext cx="8469117"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INGRESO DOTACIONES AL INVENTARIO ICBF (33 REGIONALES):                                                                Grupo de Almacén e inventarios de la Dirección Administrativa</a:t>
            </a:r>
          </a:p>
        </p:txBody>
      </p:sp>
      <p:sp>
        <p:nvSpPr>
          <p:cNvPr id="75" name="Rectángulo 74">
            <a:extLst>
              <a:ext uri="{FF2B5EF4-FFF2-40B4-BE49-F238E27FC236}">
                <a16:creationId xmlns:a16="http://schemas.microsoft.com/office/drawing/2014/main" id="{B7434924-75CA-409E-A2A0-B5836F4D8C88}"/>
              </a:ext>
            </a:extLst>
          </p:cNvPr>
          <p:cNvSpPr/>
          <p:nvPr/>
        </p:nvSpPr>
        <p:spPr>
          <a:xfrm>
            <a:off x="2205838" y="4110483"/>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PROYECTO DE COMPRA CONTROLADA DE DOTACIONES DE PRIMERA INFANCIA:</a:t>
            </a:r>
          </a:p>
          <a:p>
            <a:pPr algn="ctr"/>
            <a:r>
              <a:rPr lang="es-ES" sz="1200" dirty="0">
                <a:latin typeface="Arial" panose="020B0604020202020204" pitchFamily="34" charset="0"/>
                <a:cs typeface="Arial" panose="020B0604020202020204" pitchFamily="34" charset="0"/>
              </a:rPr>
              <a:t> Dirección de Abastecimiento de ICBF- Subdirección de Gestión Técnica SGTAPI</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189962" y="466953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DOTACIONES DAPRE (INGRESO AL INVENTARIO, ALISTAMIENTO, DESPACHO Y SEGUIMIENTO A LAS ENTREGAS EN SITIO): Grupo de Almacén e inventarios y Grupo de Apoyo Logístico de la Dirección Administrativa</a:t>
            </a:r>
          </a:p>
        </p:txBody>
      </p:sp>
      <p:sp>
        <p:nvSpPr>
          <p:cNvPr id="16" name="Rectángulo 15">
            <a:extLst>
              <a:ext uri="{FF2B5EF4-FFF2-40B4-BE49-F238E27FC236}">
                <a16:creationId xmlns:a16="http://schemas.microsoft.com/office/drawing/2014/main" id="{3D015972-CB7E-4D29-91A9-DD9677BEB06B}"/>
              </a:ext>
            </a:extLst>
          </p:cNvPr>
          <p:cNvSpPr/>
          <p:nvPr/>
        </p:nvSpPr>
        <p:spPr>
          <a:xfrm>
            <a:off x="1871041" y="2982681"/>
            <a:ext cx="8707784"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CONTRATACIÓN Y EJECUCIÓN DE RECURSOS DE DOTACIÓN ICBF:  Enlaces territoriales de Primera Infancia en las Regionales, Coordinadores de Asistencia Técnica, Equipos de supervisión de primera Infancia</a:t>
            </a:r>
          </a:p>
        </p:txBody>
      </p:sp>
      <p:sp>
        <p:nvSpPr>
          <p:cNvPr id="15" name="Rectángulo 14">
            <a:extLst>
              <a:ext uri="{FF2B5EF4-FFF2-40B4-BE49-F238E27FC236}">
                <a16:creationId xmlns:a16="http://schemas.microsoft.com/office/drawing/2014/main" id="{22FDFC46-E56D-4051-99C0-CB17F5D8144D}"/>
              </a:ext>
            </a:extLst>
          </p:cNvPr>
          <p:cNvSpPr/>
          <p:nvPr/>
        </p:nvSpPr>
        <p:spPr>
          <a:xfrm>
            <a:off x="2504287" y="5321063"/>
            <a:ext cx="7652742" cy="602009"/>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100" b="1" dirty="0">
                <a:latin typeface="Arial" panose="020B0604020202020204" pitchFamily="34" charset="0"/>
                <a:cs typeface="Arial" panose="020B0604020202020204" pitchFamily="34" charset="0"/>
              </a:rPr>
              <a:t>DOTACIONES ADQUIRIDAS CON RECURSOS CONPES Y DEL SISTEMA GENERAL DE REGALÍAS- ASISTENCIA TÉCNICA A REGIONALES:  Centros Zonales ICBF- Enlaces del SNBF de las regionales</a:t>
            </a:r>
            <a:endParaRPr lang="es-ES" sz="11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28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up)">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down)">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up)">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074654" y="111510"/>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3778"/>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675253" y="809760"/>
            <a:ext cx="5484194"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 y Dotaciones</a:t>
            </a:r>
          </a:p>
        </p:txBody>
      </p:sp>
      <p:grpSp>
        <p:nvGrpSpPr>
          <p:cNvPr id="12" name="Grupo 11">
            <a:extLst>
              <a:ext uri="{FF2B5EF4-FFF2-40B4-BE49-F238E27FC236}">
                <a16:creationId xmlns:a16="http://schemas.microsoft.com/office/drawing/2014/main" id="{93418939-7AD3-440D-86EE-97F2831292F3}"/>
              </a:ext>
            </a:extLst>
          </p:cNvPr>
          <p:cNvGrpSpPr/>
          <p:nvPr/>
        </p:nvGrpSpPr>
        <p:grpSpPr>
          <a:xfrm>
            <a:off x="290185" y="1349847"/>
            <a:ext cx="1865611" cy="2177023"/>
            <a:chOff x="350572" y="1414793"/>
            <a:chExt cx="1865611" cy="2177023"/>
          </a:xfrm>
        </p:grpSpPr>
        <p:sp>
          <p:nvSpPr>
            <p:cNvPr id="24" name="Rectangle 3">
              <a:extLst>
                <a:ext uri="{FF2B5EF4-FFF2-40B4-BE49-F238E27FC236}">
                  <a16:creationId xmlns:a16="http://schemas.microsoft.com/office/drawing/2014/main" id="{E74AA7BE-7BE2-4F89-9A4C-39B8CCD9BBA1}"/>
                </a:ext>
              </a:extLst>
            </p:cNvPr>
            <p:cNvSpPr/>
            <p:nvPr/>
          </p:nvSpPr>
          <p:spPr>
            <a:xfrm>
              <a:off x="396024" y="1414793"/>
              <a:ext cx="1728657"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26" name="TextBox 224">
              <a:extLst>
                <a:ext uri="{FF2B5EF4-FFF2-40B4-BE49-F238E27FC236}">
                  <a16:creationId xmlns:a16="http://schemas.microsoft.com/office/drawing/2014/main" id="{48D7BE3F-34E6-4750-983D-CE11D95849A9}"/>
                </a:ext>
              </a:extLst>
            </p:cNvPr>
            <p:cNvSpPr txBox="1"/>
            <p:nvPr/>
          </p:nvSpPr>
          <p:spPr>
            <a:xfrm>
              <a:off x="350572" y="2201515"/>
              <a:ext cx="1830974" cy="830997"/>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AVANZAR EN ADECUACIONES DE INFRAESTRUCTURAS PROPIAS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61" name="Freeform 31">
              <a:extLst>
                <a:ext uri="{FF2B5EF4-FFF2-40B4-BE49-F238E27FC236}">
                  <a16:creationId xmlns:a16="http://schemas.microsoft.com/office/drawing/2014/main" id="{3CB26A66-BF9B-4242-8D99-5533C7793C2D}"/>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3" name="Grupo 12">
            <a:extLst>
              <a:ext uri="{FF2B5EF4-FFF2-40B4-BE49-F238E27FC236}">
                <a16:creationId xmlns:a16="http://schemas.microsoft.com/office/drawing/2014/main" id="{17ED9473-ACF9-4000-8818-4ED0F043BAC0}"/>
              </a:ext>
            </a:extLst>
          </p:cNvPr>
          <p:cNvGrpSpPr/>
          <p:nvPr/>
        </p:nvGrpSpPr>
        <p:grpSpPr>
          <a:xfrm>
            <a:off x="307451" y="3511935"/>
            <a:ext cx="1852024" cy="2127042"/>
            <a:chOff x="367838" y="3576881"/>
            <a:chExt cx="1852024" cy="2127042"/>
          </a:xfrm>
        </p:grpSpPr>
        <p:sp>
          <p:nvSpPr>
            <p:cNvPr id="17" name="Rectangle 36">
              <a:extLst>
                <a:ext uri="{FF2B5EF4-FFF2-40B4-BE49-F238E27FC236}">
                  <a16:creationId xmlns:a16="http://schemas.microsoft.com/office/drawing/2014/main" id="{A1E617B9-73B6-406C-9984-A3061C4A4515}"/>
                </a:ext>
              </a:extLst>
            </p:cNvPr>
            <p:cNvSpPr/>
            <p:nvPr/>
          </p:nvSpPr>
          <p:spPr>
            <a:xfrm>
              <a:off x="396024" y="3576881"/>
              <a:ext cx="1728657"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2" name="Rectángulo 1">
              <a:extLst>
                <a:ext uri="{FF2B5EF4-FFF2-40B4-BE49-F238E27FC236}">
                  <a16:creationId xmlns:a16="http://schemas.microsoft.com/office/drawing/2014/main" id="{CC116594-952A-46B9-B050-544BE65A129E}"/>
                </a:ext>
              </a:extLst>
            </p:cNvPr>
            <p:cNvSpPr/>
            <p:nvPr/>
          </p:nvSpPr>
          <p:spPr>
            <a:xfrm>
              <a:off x="367838" y="4287843"/>
              <a:ext cx="1767649" cy="646331"/>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AVANZAR EN MEJORAMIENTO DE VIVIENDA DE HCB</a:t>
              </a:r>
            </a:p>
          </p:txBody>
        </p:sp>
        <p:sp>
          <p:nvSpPr>
            <p:cNvPr id="62" name="Freeform 31">
              <a:extLst>
                <a:ext uri="{FF2B5EF4-FFF2-40B4-BE49-F238E27FC236}">
                  <a16:creationId xmlns:a16="http://schemas.microsoft.com/office/drawing/2014/main" id="{3EADFABB-DE19-4C01-9439-6CED5C608D3B}"/>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14" name="Grupo 13">
            <a:extLst>
              <a:ext uri="{FF2B5EF4-FFF2-40B4-BE49-F238E27FC236}">
                <a16:creationId xmlns:a16="http://schemas.microsoft.com/office/drawing/2014/main" id="{03CA2C38-8F9D-4DA6-8BE4-03767EF46259}"/>
              </a:ext>
            </a:extLst>
          </p:cNvPr>
          <p:cNvGrpSpPr/>
          <p:nvPr/>
        </p:nvGrpSpPr>
        <p:grpSpPr>
          <a:xfrm>
            <a:off x="2039501" y="1348748"/>
            <a:ext cx="2072472" cy="2180004"/>
            <a:chOff x="2099888" y="1413694"/>
            <a:chExt cx="2072472" cy="2180004"/>
          </a:xfrm>
        </p:grpSpPr>
        <p:sp>
          <p:nvSpPr>
            <p:cNvPr id="23" name="Rectangle 3">
              <a:extLst>
                <a:ext uri="{FF2B5EF4-FFF2-40B4-BE49-F238E27FC236}">
                  <a16:creationId xmlns:a16="http://schemas.microsoft.com/office/drawing/2014/main" id="{F5FE525B-B755-452D-A88E-40E8FB879C7A}"/>
                </a:ext>
              </a:extLst>
            </p:cNvPr>
            <p:cNvSpPr/>
            <p:nvPr/>
          </p:nvSpPr>
          <p:spPr>
            <a:xfrm>
              <a:off x="2099888" y="1413694"/>
              <a:ext cx="1995475"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6" name="Rectángulo 5">
              <a:extLst>
                <a:ext uri="{FF2B5EF4-FFF2-40B4-BE49-F238E27FC236}">
                  <a16:creationId xmlns:a16="http://schemas.microsoft.com/office/drawing/2014/main" id="{1BC8B386-B90D-41AE-B9ED-CCBFBEABC2B0}"/>
                </a:ext>
              </a:extLst>
            </p:cNvPr>
            <p:cNvSpPr/>
            <p:nvPr/>
          </p:nvSpPr>
          <p:spPr>
            <a:xfrm>
              <a:off x="2161660" y="1516654"/>
              <a:ext cx="1995475" cy="1938992"/>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PUESTA EN OPERACIÓN DE NUEVAS INFRAESTRUCTURAS DE PRIMERA INFANCIA, EN LA MEDIDA EN QUE SE ENTREGUEN Y CUMPLAN CON TODAS LAS CONDICIONES PARA EL INICIO DE LA ATENCIÓN</a:t>
              </a:r>
            </a:p>
          </p:txBody>
        </p:sp>
        <p:sp>
          <p:nvSpPr>
            <p:cNvPr id="63" name="Freeform 31">
              <a:extLst>
                <a:ext uri="{FF2B5EF4-FFF2-40B4-BE49-F238E27FC236}">
                  <a16:creationId xmlns:a16="http://schemas.microsoft.com/office/drawing/2014/main" id="{1EF955E0-BE7F-4098-95E6-887A24EF5691}"/>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52" name="Grupo 51">
            <a:extLst>
              <a:ext uri="{FF2B5EF4-FFF2-40B4-BE49-F238E27FC236}">
                <a16:creationId xmlns:a16="http://schemas.microsoft.com/office/drawing/2014/main" id="{C8CFA7F7-2B62-4D83-94EF-1689D4CCD35B}"/>
              </a:ext>
            </a:extLst>
          </p:cNvPr>
          <p:cNvGrpSpPr/>
          <p:nvPr/>
        </p:nvGrpSpPr>
        <p:grpSpPr>
          <a:xfrm>
            <a:off x="2060384" y="3470648"/>
            <a:ext cx="2049044" cy="2150828"/>
            <a:chOff x="2124835" y="3553095"/>
            <a:chExt cx="2072377" cy="2170421"/>
          </a:xfrm>
        </p:grpSpPr>
        <p:sp>
          <p:nvSpPr>
            <p:cNvPr id="18" name="Rectangle 3">
              <a:extLst>
                <a:ext uri="{FF2B5EF4-FFF2-40B4-BE49-F238E27FC236}">
                  <a16:creationId xmlns:a16="http://schemas.microsoft.com/office/drawing/2014/main" id="{3CC74CF2-9DF9-445B-938F-55CEA8AECDC8}"/>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9" name="Rectángulo 8">
              <a:extLst>
                <a:ext uri="{FF2B5EF4-FFF2-40B4-BE49-F238E27FC236}">
                  <a16:creationId xmlns:a16="http://schemas.microsoft.com/office/drawing/2014/main" id="{66E60F70-3FF7-4E45-B7D2-7BE932B98D32}"/>
                </a:ext>
              </a:extLst>
            </p:cNvPr>
            <p:cNvSpPr/>
            <p:nvPr/>
          </p:nvSpPr>
          <p:spPr>
            <a:xfrm>
              <a:off x="2209295" y="4223211"/>
              <a:ext cx="1872807" cy="830997"/>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ORGANIZAR BASE DE DATOS DE TODAS LAS INFRAESTRUCTURAS DE PRIMERA INFANCIA</a:t>
              </a:r>
            </a:p>
          </p:txBody>
        </p:sp>
        <p:sp>
          <p:nvSpPr>
            <p:cNvPr id="64" name="Freeform 31">
              <a:extLst>
                <a:ext uri="{FF2B5EF4-FFF2-40B4-BE49-F238E27FC236}">
                  <a16:creationId xmlns:a16="http://schemas.microsoft.com/office/drawing/2014/main" id="{FF460F1C-A8C6-44B3-AAE8-3F0009A2700C}"/>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4</a:t>
              </a:r>
            </a:p>
          </p:txBody>
        </p:sp>
      </p:grpSp>
      <p:grpSp>
        <p:nvGrpSpPr>
          <p:cNvPr id="65" name="Grupo 64">
            <a:extLst>
              <a:ext uri="{FF2B5EF4-FFF2-40B4-BE49-F238E27FC236}">
                <a16:creationId xmlns:a16="http://schemas.microsoft.com/office/drawing/2014/main" id="{E6014F2F-1A35-4A9A-80BB-1978445E637C}"/>
              </a:ext>
            </a:extLst>
          </p:cNvPr>
          <p:cNvGrpSpPr/>
          <p:nvPr/>
        </p:nvGrpSpPr>
        <p:grpSpPr>
          <a:xfrm>
            <a:off x="3976488" y="1362708"/>
            <a:ext cx="1924881" cy="2207422"/>
            <a:chOff x="4036875" y="1427654"/>
            <a:chExt cx="1924881" cy="2207422"/>
          </a:xfrm>
        </p:grpSpPr>
        <p:sp>
          <p:nvSpPr>
            <p:cNvPr id="22" name="Rectangle 3">
              <a:extLst>
                <a:ext uri="{FF2B5EF4-FFF2-40B4-BE49-F238E27FC236}">
                  <a16:creationId xmlns:a16="http://schemas.microsoft.com/office/drawing/2014/main" id="{6D6EDAEB-B810-437F-9A04-D92848BA7D32}"/>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dirty="0"/>
            </a:p>
          </p:txBody>
        </p:sp>
        <p:sp>
          <p:nvSpPr>
            <p:cNvPr id="10" name="Rectángulo 9">
              <a:extLst>
                <a:ext uri="{FF2B5EF4-FFF2-40B4-BE49-F238E27FC236}">
                  <a16:creationId xmlns:a16="http://schemas.microsoft.com/office/drawing/2014/main" id="{5D18EB8B-E5EE-4D77-89DB-64DAE7FCE7B9}"/>
                </a:ext>
              </a:extLst>
            </p:cNvPr>
            <p:cNvSpPr/>
            <p:nvPr/>
          </p:nvSpPr>
          <p:spPr>
            <a:xfrm>
              <a:off x="4036875" y="1511418"/>
              <a:ext cx="1880208" cy="2123658"/>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DISEÑAR E IMPLEMENTAR PROCEDIMIENTO DE INFRAESTRUCTURAS DE PRIMERA INFANCIA EN EL SIGE – Procedimiento de gestion II para el desarrollo de proyectos de misionalidad del ICBF – IP (otro para INOP)</a:t>
              </a:r>
            </a:p>
          </p:txBody>
        </p:sp>
        <p:sp>
          <p:nvSpPr>
            <p:cNvPr id="69" name="Freeform 31">
              <a:extLst>
                <a:ext uri="{FF2B5EF4-FFF2-40B4-BE49-F238E27FC236}">
                  <a16:creationId xmlns:a16="http://schemas.microsoft.com/office/drawing/2014/main" id="{C0767674-E596-4E4E-AE38-AD2F6EB605E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66" name="Grupo 65">
            <a:extLst>
              <a:ext uri="{FF2B5EF4-FFF2-40B4-BE49-F238E27FC236}">
                <a16:creationId xmlns:a16="http://schemas.microsoft.com/office/drawing/2014/main" id="{B29BCD51-D161-4305-BCE5-B80540C22358}"/>
              </a:ext>
            </a:extLst>
          </p:cNvPr>
          <p:cNvGrpSpPr/>
          <p:nvPr/>
        </p:nvGrpSpPr>
        <p:grpSpPr>
          <a:xfrm>
            <a:off x="4021988" y="3454859"/>
            <a:ext cx="1864357" cy="2202207"/>
            <a:chOff x="4082375" y="3519805"/>
            <a:chExt cx="1864357" cy="2194255"/>
          </a:xfrm>
        </p:grpSpPr>
        <p:sp>
          <p:nvSpPr>
            <p:cNvPr id="19" name="Rectangle 3">
              <a:extLst>
                <a:ext uri="{FF2B5EF4-FFF2-40B4-BE49-F238E27FC236}">
                  <a16:creationId xmlns:a16="http://schemas.microsoft.com/office/drawing/2014/main" id="{EE628253-C968-40BA-9601-C041DCBCFAF6}"/>
                </a:ext>
              </a:extLst>
            </p:cNvPr>
            <p:cNvSpPr/>
            <p:nvPr/>
          </p:nvSpPr>
          <p:spPr>
            <a:xfrm rot="10800000">
              <a:off x="4106885" y="3562068"/>
              <a:ext cx="1748384"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11" name="Rectángulo 10">
              <a:extLst>
                <a:ext uri="{FF2B5EF4-FFF2-40B4-BE49-F238E27FC236}">
                  <a16:creationId xmlns:a16="http://schemas.microsoft.com/office/drawing/2014/main" id="{00371B21-026F-482C-94FB-3922EBFDCDB4}"/>
                </a:ext>
              </a:extLst>
            </p:cNvPr>
            <p:cNvSpPr/>
            <p:nvPr/>
          </p:nvSpPr>
          <p:spPr>
            <a:xfrm>
              <a:off x="4082375" y="3590402"/>
              <a:ext cx="1727498"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APOYAR A LAS REGIONALES PARA COMPLETAR EL INGRESO AL INVENTARIO DE LAS DOTACIONES ADQUIRIDAS CON RECURSOS DEL ICBF DURANTE LAS VIGENCIAS 2016, 2017 Y 2018</a:t>
              </a:r>
              <a:endParaRPr lang="es-CO" sz="1200" dirty="0">
                <a:solidFill>
                  <a:schemeClr val="lt1"/>
                </a:solidFill>
                <a:latin typeface="Arial" panose="020B0604020202020204" pitchFamily="34" charset="0"/>
                <a:cs typeface="Arial" panose="020B0604020202020204" pitchFamily="34" charset="0"/>
              </a:endParaRPr>
            </a:p>
          </p:txBody>
        </p:sp>
        <p:sp>
          <p:nvSpPr>
            <p:cNvPr id="70" name="Freeform 31">
              <a:extLst>
                <a:ext uri="{FF2B5EF4-FFF2-40B4-BE49-F238E27FC236}">
                  <a16:creationId xmlns:a16="http://schemas.microsoft.com/office/drawing/2014/main" id="{CF9553F3-19C6-4201-8EE7-236BAD022C39}"/>
                </a:ext>
              </a:extLst>
            </p:cNvPr>
            <p:cNvSpPr>
              <a:spLocks/>
            </p:cNvSpPr>
            <p:nvPr/>
          </p:nvSpPr>
          <p:spPr bwMode="auto">
            <a:xfrm>
              <a:off x="5527124" y="351980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72" name="Grupo 71">
            <a:extLst>
              <a:ext uri="{FF2B5EF4-FFF2-40B4-BE49-F238E27FC236}">
                <a16:creationId xmlns:a16="http://schemas.microsoft.com/office/drawing/2014/main" id="{3561A326-0CE5-49AA-8809-A49EFF588048}"/>
              </a:ext>
            </a:extLst>
          </p:cNvPr>
          <p:cNvGrpSpPr/>
          <p:nvPr/>
        </p:nvGrpSpPr>
        <p:grpSpPr>
          <a:xfrm>
            <a:off x="8362574" y="1345725"/>
            <a:ext cx="2061291" cy="2186518"/>
            <a:chOff x="8422961" y="1410671"/>
            <a:chExt cx="2061291" cy="2186518"/>
          </a:xfrm>
        </p:grpSpPr>
        <p:sp>
          <p:nvSpPr>
            <p:cNvPr id="21" name="Rectangle 3">
              <a:extLst>
                <a:ext uri="{FF2B5EF4-FFF2-40B4-BE49-F238E27FC236}">
                  <a16:creationId xmlns:a16="http://schemas.microsoft.com/office/drawing/2014/main" id="{DC2C3108-F907-4D0F-9976-008FDE4C1CE8}"/>
                </a:ext>
              </a:extLst>
            </p:cNvPr>
            <p:cNvSpPr/>
            <p:nvPr/>
          </p:nvSpPr>
          <p:spPr>
            <a:xfrm rot="5400000">
              <a:off x="8358748" y="1474884"/>
              <a:ext cx="2151685" cy="2023259"/>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Rectángulo 56">
              <a:extLst>
                <a:ext uri="{FF2B5EF4-FFF2-40B4-BE49-F238E27FC236}">
                  <a16:creationId xmlns:a16="http://schemas.microsoft.com/office/drawing/2014/main" id="{D88B4CA1-B48A-493F-8216-CBAC596BE979}"/>
                </a:ext>
              </a:extLst>
            </p:cNvPr>
            <p:cNvSpPr/>
            <p:nvPr/>
          </p:nvSpPr>
          <p:spPr>
            <a:xfrm>
              <a:off x="8454042" y="1924289"/>
              <a:ext cx="1926605"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DISEÑO DEL PROYECTO DE COMPRA CONTROLADA DE DOTACIONES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3" name="Freeform 31">
              <a:extLst>
                <a:ext uri="{FF2B5EF4-FFF2-40B4-BE49-F238E27FC236}">
                  <a16:creationId xmlns:a16="http://schemas.microsoft.com/office/drawing/2014/main" id="{293BF04C-D92E-441E-818C-F67DCE3136C3}"/>
                </a:ext>
              </a:extLst>
            </p:cNvPr>
            <p:cNvSpPr>
              <a:spLocks/>
            </p:cNvSpPr>
            <p:nvPr/>
          </p:nvSpPr>
          <p:spPr bwMode="auto">
            <a:xfrm>
              <a:off x="10064644" y="3182727"/>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9</a:t>
              </a:r>
            </a:p>
          </p:txBody>
        </p:sp>
      </p:grpSp>
      <p:grpSp>
        <p:nvGrpSpPr>
          <p:cNvPr id="81" name="Grupo 80">
            <a:extLst>
              <a:ext uri="{FF2B5EF4-FFF2-40B4-BE49-F238E27FC236}">
                <a16:creationId xmlns:a16="http://schemas.microsoft.com/office/drawing/2014/main" id="{C1782F5C-B55A-418F-9B8F-130D09B32D22}"/>
              </a:ext>
            </a:extLst>
          </p:cNvPr>
          <p:cNvGrpSpPr/>
          <p:nvPr/>
        </p:nvGrpSpPr>
        <p:grpSpPr>
          <a:xfrm>
            <a:off x="8359838" y="3442768"/>
            <a:ext cx="2129334" cy="2206843"/>
            <a:chOff x="8420225" y="3507714"/>
            <a:chExt cx="2129334" cy="2206843"/>
          </a:xfrm>
        </p:grpSpPr>
        <p:sp>
          <p:nvSpPr>
            <p:cNvPr id="20" name="Rectangle 3">
              <a:extLst>
                <a:ext uri="{FF2B5EF4-FFF2-40B4-BE49-F238E27FC236}">
                  <a16:creationId xmlns:a16="http://schemas.microsoft.com/office/drawing/2014/main" id="{D6264E24-36F3-4B4B-81F1-BF2FA14B4DC4}"/>
                </a:ext>
              </a:extLst>
            </p:cNvPr>
            <p:cNvSpPr/>
            <p:nvPr/>
          </p:nvSpPr>
          <p:spPr>
            <a:xfrm rot="10800000">
              <a:off x="8420225" y="3562872"/>
              <a:ext cx="202933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58" name="Rectángulo 57">
              <a:extLst>
                <a:ext uri="{FF2B5EF4-FFF2-40B4-BE49-F238E27FC236}">
                  <a16:creationId xmlns:a16="http://schemas.microsoft.com/office/drawing/2014/main" id="{B8F8DB43-4D62-47F5-9464-712169E52849}"/>
                </a:ext>
              </a:extLst>
            </p:cNvPr>
            <p:cNvSpPr/>
            <p:nvPr/>
          </p:nvSpPr>
          <p:spPr>
            <a:xfrm>
              <a:off x="8500049" y="3742891"/>
              <a:ext cx="1926605"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ELABORACIÓN DE CONCEPTOS TÉCNICOS DE LOS ELEMENTOS DE DOTACIÓN QUE SE REQUIERAN PARA LOS SERVICIOS, PROGRAMAS Y PROYECTOS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7" name="Freeform 31">
              <a:extLst>
                <a:ext uri="{FF2B5EF4-FFF2-40B4-BE49-F238E27FC236}">
                  <a16:creationId xmlns:a16="http://schemas.microsoft.com/office/drawing/2014/main" id="{F547DC36-E24E-4CFE-BA17-8BD0DBF31010}"/>
                </a:ext>
              </a:extLst>
            </p:cNvPr>
            <p:cNvSpPr>
              <a:spLocks/>
            </p:cNvSpPr>
            <p:nvPr/>
          </p:nvSpPr>
          <p:spPr bwMode="auto">
            <a:xfrm>
              <a:off x="9995917" y="3507714"/>
              <a:ext cx="553642"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10</a:t>
              </a:r>
            </a:p>
          </p:txBody>
        </p:sp>
      </p:grpSp>
      <p:grpSp>
        <p:nvGrpSpPr>
          <p:cNvPr id="67" name="Grupo 66">
            <a:extLst>
              <a:ext uri="{FF2B5EF4-FFF2-40B4-BE49-F238E27FC236}">
                <a16:creationId xmlns:a16="http://schemas.microsoft.com/office/drawing/2014/main" id="{9CE74D39-254E-4613-9A21-31E76CEFE33C}"/>
              </a:ext>
            </a:extLst>
          </p:cNvPr>
          <p:cNvGrpSpPr/>
          <p:nvPr/>
        </p:nvGrpSpPr>
        <p:grpSpPr>
          <a:xfrm>
            <a:off x="5743954" y="1355204"/>
            <a:ext cx="2712130" cy="2229831"/>
            <a:chOff x="5804341" y="1420150"/>
            <a:chExt cx="2712130" cy="2229831"/>
          </a:xfrm>
        </p:grpSpPr>
        <p:sp>
          <p:nvSpPr>
            <p:cNvPr id="54" name="Rectangle 3">
              <a:extLst>
                <a:ext uri="{FF2B5EF4-FFF2-40B4-BE49-F238E27FC236}">
                  <a16:creationId xmlns:a16="http://schemas.microsoft.com/office/drawing/2014/main" id="{F62B44E2-B97D-44FF-A203-36CB1B31B1D8}"/>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ángulo 54">
              <a:extLst>
                <a:ext uri="{FF2B5EF4-FFF2-40B4-BE49-F238E27FC236}">
                  <a16:creationId xmlns:a16="http://schemas.microsoft.com/office/drawing/2014/main" id="{5BAA2F0C-BA08-44DC-87A8-4BB04BE8DA8D}"/>
                </a:ext>
              </a:extLst>
            </p:cNvPr>
            <p:cNvSpPr/>
            <p:nvPr/>
          </p:nvSpPr>
          <p:spPr>
            <a:xfrm>
              <a:off x="5804689" y="1462428"/>
              <a:ext cx="2560886"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SEGUIMIENTO EL INGRESO AL INVENTARIO DE LAS DOTACIONES ADQUIRIDAS CON LOS RECURSOS ICBF ASIGNADOS POR RESOLUCIÓN A LAS REGIONALES, PARA LA ADQUISICIÓN DE DOTACIONES DE NUEVAS INFRAESTRUCTURAS DE PRIMERA INFANCIA EN LA VIGENCIA 2019</a:t>
              </a:r>
            </a:p>
          </p:txBody>
        </p:sp>
        <p:sp>
          <p:nvSpPr>
            <p:cNvPr id="78" name="Freeform 31">
              <a:extLst>
                <a:ext uri="{FF2B5EF4-FFF2-40B4-BE49-F238E27FC236}">
                  <a16:creationId xmlns:a16="http://schemas.microsoft.com/office/drawing/2014/main" id="{CF133354-0686-4982-9C7D-20766E11605A}"/>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7</a:t>
              </a:r>
            </a:p>
          </p:txBody>
        </p:sp>
      </p:grpSp>
      <p:grpSp>
        <p:nvGrpSpPr>
          <p:cNvPr id="68" name="Grupo 67">
            <a:extLst>
              <a:ext uri="{FF2B5EF4-FFF2-40B4-BE49-F238E27FC236}">
                <a16:creationId xmlns:a16="http://schemas.microsoft.com/office/drawing/2014/main" id="{22EB4622-7F09-408B-A99E-C79A9D6EC930}"/>
              </a:ext>
            </a:extLst>
          </p:cNvPr>
          <p:cNvGrpSpPr/>
          <p:nvPr/>
        </p:nvGrpSpPr>
        <p:grpSpPr>
          <a:xfrm>
            <a:off x="5710811" y="3459135"/>
            <a:ext cx="2767651" cy="2183020"/>
            <a:chOff x="5771198" y="3524081"/>
            <a:chExt cx="2767651" cy="2183020"/>
          </a:xfrm>
        </p:grpSpPr>
        <p:sp>
          <p:nvSpPr>
            <p:cNvPr id="53" name="Rectangle 3">
              <a:extLst>
                <a:ext uri="{FF2B5EF4-FFF2-40B4-BE49-F238E27FC236}">
                  <a16:creationId xmlns:a16="http://schemas.microsoft.com/office/drawing/2014/main" id="{5C474E02-393C-4C2A-9A1B-10333B90C91A}"/>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56" name="Rectángulo 55">
              <a:extLst>
                <a:ext uri="{FF2B5EF4-FFF2-40B4-BE49-F238E27FC236}">
                  <a16:creationId xmlns:a16="http://schemas.microsoft.com/office/drawing/2014/main" id="{34A43F13-5C7B-4484-99C4-071105268363}"/>
                </a:ext>
              </a:extLst>
            </p:cNvPr>
            <p:cNvSpPr/>
            <p:nvPr/>
          </p:nvSpPr>
          <p:spPr>
            <a:xfrm>
              <a:off x="5771198" y="3675778"/>
              <a:ext cx="2767651"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ENTREGAR EN SITIO LOS ELEMENTOS DE DOTACIÓN PARA LAS 19 INFRAESTRUCTURAS CONSTRUIDAS EN EL MARCO DEL CONTRATO 068-2016. ESTAS SE DISTRIBUIRÁN DURANTE LA VIGENCIA 2019, UNA VEZ LAS MISMAS CUMPLAN CON TODAS LAS CONDICIONES TÉCNICAS PARA EL INICIO DE LA OPERACIÓN</a:t>
              </a:r>
              <a:endParaRPr lang="es-CO" sz="1200" dirty="0">
                <a:solidFill>
                  <a:schemeClr val="lt1"/>
                </a:solidFill>
                <a:latin typeface="Arial" panose="020B0604020202020204" pitchFamily="34" charset="0"/>
                <a:cs typeface="Arial" panose="020B0604020202020204" pitchFamily="34" charset="0"/>
              </a:endParaRPr>
            </a:p>
          </p:txBody>
        </p:sp>
        <p:sp>
          <p:nvSpPr>
            <p:cNvPr id="79" name="Freeform 31">
              <a:extLst>
                <a:ext uri="{FF2B5EF4-FFF2-40B4-BE49-F238E27FC236}">
                  <a16:creationId xmlns:a16="http://schemas.microsoft.com/office/drawing/2014/main" id="{45966CD2-58B3-4178-B6DA-CF632A883622}"/>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grpSp>
        <p:nvGrpSpPr>
          <p:cNvPr id="82" name="Grupo 81">
            <a:extLst>
              <a:ext uri="{FF2B5EF4-FFF2-40B4-BE49-F238E27FC236}">
                <a16:creationId xmlns:a16="http://schemas.microsoft.com/office/drawing/2014/main" id="{AD8CD916-CFD9-4907-9735-DCE8A1330FE0}"/>
              </a:ext>
            </a:extLst>
          </p:cNvPr>
          <p:cNvGrpSpPr/>
          <p:nvPr/>
        </p:nvGrpSpPr>
        <p:grpSpPr>
          <a:xfrm>
            <a:off x="10358655" y="1341970"/>
            <a:ext cx="1564403" cy="4315096"/>
            <a:chOff x="10419042" y="1406916"/>
            <a:chExt cx="1564403" cy="4315096"/>
          </a:xfrm>
        </p:grpSpPr>
        <p:sp>
          <p:nvSpPr>
            <p:cNvPr id="59" name="Rectangle 3">
              <a:extLst>
                <a:ext uri="{FF2B5EF4-FFF2-40B4-BE49-F238E27FC236}">
                  <a16:creationId xmlns:a16="http://schemas.microsoft.com/office/drawing/2014/main" id="{5E335004-0ED5-4474-BE53-061D5F85A1AC}"/>
                </a:ext>
              </a:extLst>
            </p:cNvPr>
            <p:cNvSpPr/>
            <p:nvPr/>
          </p:nvSpPr>
          <p:spPr>
            <a:xfrm rot="10800000">
              <a:off x="10434267" y="1406917"/>
              <a:ext cx="1480229" cy="431509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60" name="Rectángulo 59">
              <a:extLst>
                <a:ext uri="{FF2B5EF4-FFF2-40B4-BE49-F238E27FC236}">
                  <a16:creationId xmlns:a16="http://schemas.microsoft.com/office/drawing/2014/main" id="{8D2FE0A7-2192-4840-A6D8-2EE6467C3968}"/>
                </a:ext>
              </a:extLst>
            </p:cNvPr>
            <p:cNvSpPr/>
            <p:nvPr/>
          </p:nvSpPr>
          <p:spPr>
            <a:xfrm>
              <a:off x="10419042" y="2919940"/>
              <a:ext cx="1564403"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DISEÑAR E IMPLEMENTAR PROCEDIMIENTO DE DOTACIONES DE PRIMERA INFANCIA EN EL SIGE</a:t>
              </a:r>
            </a:p>
          </p:txBody>
        </p:sp>
        <p:sp>
          <p:nvSpPr>
            <p:cNvPr id="80" name="Freeform 31">
              <a:extLst>
                <a:ext uri="{FF2B5EF4-FFF2-40B4-BE49-F238E27FC236}">
                  <a16:creationId xmlns:a16="http://schemas.microsoft.com/office/drawing/2014/main" id="{34A66356-D34A-4791-A76F-1662E6DF12BC}"/>
                </a:ext>
              </a:extLst>
            </p:cNvPr>
            <p:cNvSpPr>
              <a:spLocks/>
            </p:cNvSpPr>
            <p:nvPr/>
          </p:nvSpPr>
          <p:spPr bwMode="auto">
            <a:xfrm>
              <a:off x="11450472" y="1406916"/>
              <a:ext cx="53237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11</a:t>
              </a:r>
            </a:p>
          </p:txBody>
        </p:sp>
      </p:grpSp>
    </p:spTree>
    <p:extLst>
      <p:ext uri="{BB962C8B-B14F-4D97-AF65-F5344CB8AC3E}">
        <p14:creationId xmlns:p14="http://schemas.microsoft.com/office/powerpoint/2010/main" val="259393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1+#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ppt_x"/>
                                          </p:val>
                                        </p:tav>
                                        <p:tav tm="100000">
                                          <p:val>
                                            <p:strVal val="#ppt_x"/>
                                          </p:val>
                                        </p:tav>
                                      </p:tavLst>
                                    </p:anim>
                                    <p:anim calcmode="lin" valueType="num">
                                      <p:cBhvr additive="base">
                                        <p:cTn id="3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500" fill="hold"/>
                                        <p:tgtEl>
                                          <p:spTgt spid="67"/>
                                        </p:tgtEl>
                                        <p:attrNameLst>
                                          <p:attrName>ppt_x</p:attrName>
                                        </p:attrNameLst>
                                      </p:cBhvr>
                                      <p:tavLst>
                                        <p:tav tm="0">
                                          <p:val>
                                            <p:strVal val="0-#ppt_w/2"/>
                                          </p:val>
                                        </p:tav>
                                        <p:tav tm="100000">
                                          <p:val>
                                            <p:strVal val="#ppt_x"/>
                                          </p:val>
                                        </p:tav>
                                      </p:tavLst>
                                    </p:anim>
                                    <p:anim calcmode="lin" valueType="num">
                                      <p:cBhvr additive="base">
                                        <p:cTn id="44"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1+#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1+#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additive="base">
                                        <p:cTn id="61" dur="500" fill="hold"/>
                                        <p:tgtEl>
                                          <p:spTgt spid="81"/>
                                        </p:tgtEl>
                                        <p:attrNameLst>
                                          <p:attrName>ppt_x</p:attrName>
                                        </p:attrNameLst>
                                      </p:cBhvr>
                                      <p:tavLst>
                                        <p:tav tm="0">
                                          <p:val>
                                            <p:strVal val="0-#ppt_w/2"/>
                                          </p:val>
                                        </p:tav>
                                        <p:tav tm="100000">
                                          <p:val>
                                            <p:strVal val="#ppt_x"/>
                                          </p:val>
                                        </p:tav>
                                      </p:tavLst>
                                    </p:anim>
                                    <p:anim calcmode="lin" valueType="num">
                                      <p:cBhvr additive="base">
                                        <p:cTn id="62"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additive="base">
                                        <p:cTn id="67" dur="500" fill="hold"/>
                                        <p:tgtEl>
                                          <p:spTgt spid="82"/>
                                        </p:tgtEl>
                                        <p:attrNameLst>
                                          <p:attrName>ppt_x</p:attrName>
                                        </p:attrNameLst>
                                      </p:cBhvr>
                                      <p:tavLst>
                                        <p:tav tm="0">
                                          <p:val>
                                            <p:strVal val="#ppt_x"/>
                                          </p:val>
                                        </p:tav>
                                        <p:tav tm="100000">
                                          <p:val>
                                            <p:strVal val="#ppt_x"/>
                                          </p:val>
                                        </p:tav>
                                      </p:tavLst>
                                    </p:anim>
                                    <p:anim calcmode="lin" valueType="num">
                                      <p:cBhvr additive="base">
                                        <p:cTn id="6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8">
            <a:extLst>
              <a:ext uri="{FF2B5EF4-FFF2-40B4-BE49-F238E27FC236}">
                <a16:creationId xmlns:a16="http://schemas.microsoft.com/office/drawing/2014/main" id="{335E179E-5613-4FC9-89C1-C730DAAF48A4}"/>
              </a:ext>
            </a:extLst>
          </p:cNvPr>
          <p:cNvSpPr/>
          <p:nvPr/>
        </p:nvSpPr>
        <p:spPr>
          <a:xfrm rot="1778765">
            <a:off x="2979305" y="223584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Hexagon 16">
            <a:extLst>
              <a:ext uri="{FF2B5EF4-FFF2-40B4-BE49-F238E27FC236}">
                <a16:creationId xmlns:a16="http://schemas.microsoft.com/office/drawing/2014/main" id="{0897983B-540C-442B-B8D8-D5E45EE3BC8F}"/>
              </a:ext>
            </a:extLst>
          </p:cNvPr>
          <p:cNvSpPr/>
          <p:nvPr/>
        </p:nvSpPr>
        <p:spPr>
          <a:xfrm>
            <a:off x="4018354" y="26396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1337" y="26773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598290" y="26111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1273" y="26741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4006" y="2984774"/>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JUAN FELIPE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2896980" y="47065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2603699" y="38559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76682" y="38936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589288" y="137895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689701" y="145873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19432" y="31625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VALENCIA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56787" y="29629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JOHANA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67566" y="31419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MOLANO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499698" y="175511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CLARA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39886" y="194630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TORRES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56114" y="4171396"/>
            <a:ext cx="1478468" cy="307777"/>
          </a:xfrm>
          <a:prstGeom prst="rect">
            <a:avLst/>
          </a:prstGeom>
          <a:noFill/>
        </p:spPr>
        <p:txBody>
          <a:bodyPr wrap="square" lIns="91440" tIns="45720" rIns="91440" bIns="45720">
            <a:spAutoFit/>
          </a:bodyPr>
          <a:lstStyle/>
          <a:p>
            <a:pPr algn="ctr"/>
            <a:r>
              <a:rPr lang="en-US" sz="1400" b="1" dirty="0" err="1">
                <a:ln w="0"/>
                <a:solidFill>
                  <a:schemeClr val="bg1"/>
                </a:solidFill>
                <a:latin typeface="Century Gothic" panose="020B0502020202020204" pitchFamily="34" charset="0"/>
                <a:cs typeface="Arial" panose="020B0604020202020204" pitchFamily="34" charset="0"/>
              </a:rPr>
              <a:t>KATERINE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67714" y="440266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36" name="Grupo 35">
            <a:extLst>
              <a:ext uri="{FF2B5EF4-FFF2-40B4-BE49-F238E27FC236}">
                <a16:creationId xmlns:a16="http://schemas.microsoft.com/office/drawing/2014/main" id="{EDCADBD6-4C2D-44BF-A41D-09B1CEDD1B59}"/>
              </a:ext>
            </a:extLst>
          </p:cNvPr>
          <p:cNvGrpSpPr/>
          <p:nvPr/>
        </p:nvGrpSpPr>
        <p:grpSpPr>
          <a:xfrm>
            <a:off x="-686981" y="1762187"/>
            <a:ext cx="3195538" cy="2889756"/>
            <a:chOff x="4961054" y="1067510"/>
            <a:chExt cx="2326904" cy="2008746"/>
          </a:xfrm>
        </p:grpSpPr>
        <p:sp>
          <p:nvSpPr>
            <p:cNvPr id="37" name="Hexagon 12">
              <a:extLst>
                <a:ext uri="{FF2B5EF4-FFF2-40B4-BE49-F238E27FC236}">
                  <a16:creationId xmlns:a16="http://schemas.microsoft.com/office/drawing/2014/main" id="{70FB641F-8779-4E44-A53D-3CD3F3474CD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13">
              <a:extLst>
                <a:ext uri="{FF2B5EF4-FFF2-40B4-BE49-F238E27FC236}">
                  <a16:creationId xmlns:a16="http://schemas.microsoft.com/office/drawing/2014/main" id="{7912E32E-9BE5-4964-AC1E-CE393A1744BE}"/>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ángulo 39">
            <a:extLst>
              <a:ext uri="{FF2B5EF4-FFF2-40B4-BE49-F238E27FC236}">
                <a16:creationId xmlns:a16="http://schemas.microsoft.com/office/drawing/2014/main" id="{A1EB3869-66C2-496C-88D6-7AC7E96545CE}"/>
              </a:ext>
            </a:extLst>
          </p:cNvPr>
          <p:cNvSpPr/>
          <p:nvPr/>
        </p:nvSpPr>
        <p:spPr>
          <a:xfrm>
            <a:off x="6145946" y="1221273"/>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DESARROLLO Y SEGUIMIENTO DE BENEFICIOS SOCIALES PARA LAS MADRES Y EX MADRES COMUNITARIAS TALES COMO: CÁLCULO ACTUARIAL, SUBSIDIO PENSIONAL Y BEPS</a:t>
            </a:r>
            <a:endParaRPr lang="es-CO" sz="1400" dirty="0">
              <a:latin typeface="Arial" panose="020B0604020202020204" pitchFamily="34" charset="0"/>
              <a:cs typeface="Arial" panose="020B0604020202020204" pitchFamily="34" charset="0"/>
            </a:endParaRPr>
          </a:p>
        </p:txBody>
      </p:sp>
      <p:sp>
        <p:nvSpPr>
          <p:cNvPr id="41" name="Rectángulo: esquinas redondeadas 40">
            <a:extLst>
              <a:ext uri="{FF2B5EF4-FFF2-40B4-BE49-F238E27FC236}">
                <a16:creationId xmlns:a16="http://schemas.microsoft.com/office/drawing/2014/main" id="{B0A646B8-46D8-4D51-B387-94ABD16748CF}"/>
              </a:ext>
            </a:extLst>
          </p:cNvPr>
          <p:cNvSpPr/>
          <p:nvPr/>
        </p:nvSpPr>
        <p:spPr>
          <a:xfrm rot="16200000">
            <a:off x="3530481" y="3213063"/>
            <a:ext cx="4467762"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2" name="Rectángulo 41">
            <a:extLst>
              <a:ext uri="{FF2B5EF4-FFF2-40B4-BE49-F238E27FC236}">
                <a16:creationId xmlns:a16="http://schemas.microsoft.com/office/drawing/2014/main" id="{80B4B2B3-188F-41C3-8AF8-5A7032A46C11}"/>
              </a:ext>
            </a:extLst>
          </p:cNvPr>
          <p:cNvSpPr/>
          <p:nvPr/>
        </p:nvSpPr>
        <p:spPr>
          <a:xfrm>
            <a:off x="6145946" y="2184480"/>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MESAS DE TRABAJO CON AGREMIACIONES SINDICALES DE MADRES COMUNITARIAS</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572F3DEA-615A-4129-A8EC-120B25B97A0C}"/>
              </a:ext>
            </a:extLst>
          </p:cNvPr>
          <p:cNvSpPr/>
          <p:nvPr/>
        </p:nvSpPr>
        <p:spPr>
          <a:xfrm>
            <a:off x="6125858" y="2742041"/>
            <a:ext cx="5813527" cy="7539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APERTURAS Y REAPERTURAS SOLICITADAS POR LAS REGIONALES  UNA VEZ HAN SIDO REVISADAS POR LOS ENLACES TERRITORIALES DE LA SOAPI</a:t>
            </a:r>
            <a:endParaRPr lang="es-CO" sz="1400" dirty="0">
              <a:latin typeface="Arial" panose="020B0604020202020204" pitchFamily="34" charset="0"/>
              <a:cs typeface="Arial" panose="020B0604020202020204" pitchFamily="34" charset="0"/>
            </a:endParaRPr>
          </a:p>
        </p:txBody>
      </p:sp>
      <p:sp>
        <p:nvSpPr>
          <p:cNvPr id="45" name="Rectángulo 44">
            <a:extLst>
              <a:ext uri="{FF2B5EF4-FFF2-40B4-BE49-F238E27FC236}">
                <a16:creationId xmlns:a16="http://schemas.microsoft.com/office/drawing/2014/main" id="{BE19EE8F-A096-47F9-AD95-E0ABF00A1F47}"/>
              </a:ext>
            </a:extLst>
          </p:cNvPr>
          <p:cNvSpPr/>
          <p:nvPr/>
        </p:nvSpPr>
        <p:spPr>
          <a:xfrm>
            <a:off x="6125906" y="3563665"/>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ASISTENCIA TÉCNICA PARA LAS REGIONALES Y CENTROS ZONALES EN CAUSALES DE CIERRES Y PROCEDIMIENTO DE CIERRE PARA LAS </a:t>
            </a:r>
            <a:r>
              <a:rPr lang="es-CO" sz="1400">
                <a:latin typeface="Arial" panose="020B0604020202020204" pitchFamily="34" charset="0"/>
                <a:cs typeface="Arial" panose="020B0604020202020204" pitchFamily="34" charset="0"/>
              </a:rPr>
              <a:t>UDS HCB</a:t>
            </a:r>
            <a:endParaRPr lang="es-ES"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EACEEAE6-4413-405A-BB4B-D6F51ECA98AC}"/>
              </a:ext>
            </a:extLst>
          </p:cNvPr>
          <p:cNvSpPr/>
          <p:nvPr/>
        </p:nvSpPr>
        <p:spPr>
          <a:xfrm>
            <a:off x="6125906" y="4325542"/>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RESPUESTA A ENTES DE CONTROL FRENTE A VIOLACIONES DE DERECHOS LABORALES DE LAS MADRES COMUNITARIAS</a:t>
            </a:r>
            <a:endParaRPr lang="es-CO" sz="1400" dirty="0">
              <a:latin typeface="Arial" panose="020B0604020202020204" pitchFamily="34" charset="0"/>
              <a:cs typeface="Arial" panose="020B0604020202020204" pitchFamily="34" charset="0"/>
            </a:endParaRPr>
          </a:p>
        </p:txBody>
      </p:sp>
      <p:sp>
        <p:nvSpPr>
          <p:cNvPr id="48" name="Rectángulo 47">
            <a:extLst>
              <a:ext uri="{FF2B5EF4-FFF2-40B4-BE49-F238E27FC236}">
                <a16:creationId xmlns:a16="http://schemas.microsoft.com/office/drawing/2014/main" id="{ABF60ECD-340D-4095-8534-A69E1F97F702}"/>
              </a:ext>
            </a:extLst>
          </p:cNvPr>
          <p:cNvSpPr/>
          <p:nvPr/>
        </p:nvSpPr>
        <p:spPr>
          <a:xfrm>
            <a:off x="6121746" y="5087420"/>
            <a:ext cx="5813527" cy="59413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RESPUESTA A REQUERIMIENTOS Y/O COMPROMISOS DEL CONGRESO DE LA REPÚBLICA FRENTE A TEMAS DE MC.</a:t>
            </a:r>
          </a:p>
        </p:txBody>
      </p:sp>
      <p:pic>
        <p:nvPicPr>
          <p:cNvPr id="2050" name="Picture 2" descr="Resultado de imagen para sinsicales icon">
            <a:extLst>
              <a:ext uri="{FF2B5EF4-FFF2-40B4-BE49-F238E27FC236}">
                <a16:creationId xmlns:a16="http://schemas.microsoft.com/office/drawing/2014/main" id="{943E13A2-50A0-41A7-930F-EA6497EA1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88" y="2273641"/>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387C9487-8B35-4296-8F66-31C36BFD32B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141742" y="3001854"/>
            <a:ext cx="1001908" cy="1002187"/>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54">
            <a:extLst>
              <a:ext uri="{FF2B5EF4-FFF2-40B4-BE49-F238E27FC236}">
                <a16:creationId xmlns:a16="http://schemas.microsoft.com/office/drawing/2014/main" id="{1032FBAF-993B-444A-BB12-43FAB5B93CF9}"/>
              </a:ext>
            </a:extLst>
          </p:cNvPr>
          <p:cNvSpPr txBox="1"/>
          <p:nvPr/>
        </p:nvSpPr>
        <p:spPr>
          <a:xfrm>
            <a:off x="592346" y="2409162"/>
            <a:ext cx="1645262" cy="141577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err="1">
                <a:solidFill>
                  <a:srgbClr val="4C7379"/>
                </a:solidFill>
                <a:latin typeface="Century Gothic" panose="020B0502020202020204" pitchFamily="34" charset="0"/>
                <a:ea typeface="Microsoft JhengHei UI Light" panose="020B0304030504040204" pitchFamily="34" charset="-120"/>
              </a:rPr>
              <a:t>BENEFICIOS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SOCIALES</a:t>
            </a:r>
            <a:r>
              <a:rPr lang="en-US" b="1" dirty="0">
                <a:solidFill>
                  <a:srgbClr val="4C7379"/>
                </a:solidFill>
                <a:latin typeface="Century Gothic" panose="020B0502020202020204" pitchFamily="34" charset="0"/>
                <a:ea typeface="Microsoft JhengHei UI Light" panose="020B0304030504040204" pitchFamily="34" charset="-120"/>
              </a:rPr>
              <a:t> Y </a:t>
            </a:r>
            <a:r>
              <a:rPr lang="en-US" b="1" dirty="0" err="1">
                <a:solidFill>
                  <a:srgbClr val="4C7379"/>
                </a:solidFill>
                <a:latin typeface="Century Gothic" panose="020B0502020202020204" pitchFamily="34" charset="0"/>
                <a:ea typeface="Microsoft JhengHei UI Light" panose="020B0304030504040204" pitchFamily="34" charset="-120"/>
              </a:rPr>
              <a:t>ASUNTOS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SINDICALES</a:t>
            </a:r>
            <a:endParaRPr lang="en-US" b="1" dirty="0">
              <a:solidFill>
                <a:srgbClr val="4C7379"/>
              </a:solidFill>
              <a:latin typeface="Century Gothic" panose="020B0502020202020204" pitchFamily="34" charset="0"/>
              <a:ea typeface="Microsoft JhengHei UI Light" panose="020B0304030504040204" pitchFamily="34" charset="-120"/>
            </a:endParaRPr>
          </a:p>
        </p:txBody>
      </p: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childTnLst>
                          </p:cTn>
                        </p:par>
                        <p:par>
                          <p:cTn id="47" fill="hold">
                            <p:stCondLst>
                              <p:cond delay="0"/>
                            </p:stCondLst>
                            <p:childTnLst>
                              <p:par>
                                <p:cTn id="48" presetID="2" presetClass="entr" presetSubtype="4"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fill="hold"/>
                                        <p:tgtEl>
                                          <p:spTgt spid="41"/>
                                        </p:tgtEl>
                                        <p:attrNameLst>
                                          <p:attrName>ppt_x</p:attrName>
                                        </p:attrNameLst>
                                      </p:cBhvr>
                                      <p:tavLst>
                                        <p:tav tm="0">
                                          <p:val>
                                            <p:strVal val="#ppt_x"/>
                                          </p:val>
                                        </p:tav>
                                        <p:tav tm="100000">
                                          <p:val>
                                            <p:strVal val="#ppt_x"/>
                                          </p:val>
                                        </p:tav>
                                      </p:tavLst>
                                    </p:anim>
                                    <p:anim calcmode="lin" valueType="num">
                                      <p:cBhvr additive="base">
                                        <p:cTn id="51" dur="500" fill="hold"/>
                                        <p:tgtEl>
                                          <p:spTgt spid="41"/>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0" grpId="0"/>
      <p:bldP spid="181" grpId="0"/>
      <p:bldP spid="182" grpId="0"/>
      <p:bldP spid="183" grpId="0"/>
      <p:bldP spid="184" grpId="0"/>
      <p:bldP spid="185" grpId="0"/>
      <p:bldP spid="186" grpId="0"/>
      <p:bldP spid="40" grpId="0" animBg="1"/>
      <p:bldP spid="41" grpId="0" animBg="1"/>
      <p:bldP spid="42" grpId="0" animBg="1"/>
      <p:bldP spid="44" grpId="0" animBg="1"/>
      <p:bldP spid="45" grpId="0" animBg="1"/>
      <p:bldP spid="46" grpId="0" animBg="1"/>
      <p:bldP spid="48" grpId="0" animBg="1"/>
      <p:bldP spid="1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8" name="Donut 52">
            <a:extLst>
              <a:ext uri="{FF2B5EF4-FFF2-40B4-BE49-F238E27FC236}">
                <a16:creationId xmlns:a16="http://schemas.microsoft.com/office/drawing/2014/main" id="{BD7F60AD-438D-4110-9C7D-A76AA01E0784}"/>
              </a:ext>
            </a:extLst>
          </p:cNvPr>
          <p:cNvSpPr/>
          <p:nvPr/>
        </p:nvSpPr>
        <p:spPr>
          <a:xfrm>
            <a:off x="9417434" y="1794558"/>
            <a:ext cx="1360804" cy="1360804"/>
          </a:xfrm>
          <a:custGeom>
            <a:avLst/>
            <a:gdLst/>
            <a:ahLst/>
            <a:cxnLst/>
            <a:rect l="l" t="t" r="r" b="b"/>
            <a:pathLst>
              <a:path w="1260000" h="1260000">
                <a:moveTo>
                  <a:pt x="7071" y="559864"/>
                </a:moveTo>
                <a:lnTo>
                  <a:pt x="63530" y="629997"/>
                </a:lnTo>
                <a:lnTo>
                  <a:pt x="7070" y="700131"/>
                </a:lnTo>
                <a:cubicBezTo>
                  <a:pt x="1323" y="677344"/>
                  <a:pt x="0" y="653827"/>
                  <a:pt x="0" y="630000"/>
                </a:cubicBezTo>
                <a:close/>
                <a:moveTo>
                  <a:pt x="630000" y="0"/>
                </a:moveTo>
                <a:cubicBezTo>
                  <a:pt x="977939" y="0"/>
                  <a:pt x="1260000" y="282061"/>
                  <a:pt x="1260000" y="630000"/>
                </a:cubicBezTo>
                <a:cubicBezTo>
                  <a:pt x="1260000" y="977939"/>
                  <a:pt x="977939" y="1260000"/>
                  <a:pt x="630000" y="1260000"/>
                </a:cubicBezTo>
                <a:cubicBezTo>
                  <a:pt x="398159" y="1260000"/>
                  <a:pt x="195567" y="1134767"/>
                  <a:pt x="88433" y="946937"/>
                </a:cubicBezTo>
                <a:lnTo>
                  <a:pt x="224629" y="777758"/>
                </a:lnTo>
                <a:cubicBezTo>
                  <a:pt x="283667" y="944376"/>
                  <a:pt x="442987"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7"/>
                </a:cubicBezTo>
                <a:lnTo>
                  <a:pt x="88435" y="313059"/>
                </a:lnTo>
                <a:cubicBezTo>
                  <a:pt x="195570" y="125231"/>
                  <a:pt x="398161" y="0"/>
                  <a:pt x="63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3" name="Donut 48">
            <a:extLst>
              <a:ext uri="{FF2B5EF4-FFF2-40B4-BE49-F238E27FC236}">
                <a16:creationId xmlns:a16="http://schemas.microsoft.com/office/drawing/2014/main" id="{83FC4645-3BF8-4697-A24C-19F688A57284}"/>
              </a:ext>
            </a:extLst>
          </p:cNvPr>
          <p:cNvSpPr/>
          <p:nvPr/>
        </p:nvSpPr>
        <p:spPr>
          <a:xfrm>
            <a:off x="7678511"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7" name="Donut 48">
            <a:extLst>
              <a:ext uri="{FF2B5EF4-FFF2-40B4-BE49-F238E27FC236}">
                <a16:creationId xmlns:a16="http://schemas.microsoft.com/office/drawing/2014/main" id="{B4BFD84B-91C8-4081-AFB8-A8BD7D686F37}"/>
              </a:ext>
            </a:extLst>
          </p:cNvPr>
          <p:cNvSpPr/>
          <p:nvPr/>
        </p:nvSpPr>
        <p:spPr>
          <a:xfrm>
            <a:off x="5939587"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9" name="Donut 44">
            <a:extLst>
              <a:ext uri="{FF2B5EF4-FFF2-40B4-BE49-F238E27FC236}">
                <a16:creationId xmlns:a16="http://schemas.microsoft.com/office/drawing/2014/main" id="{32BBDDD6-B7ED-4100-BDA3-6349F0914CCC}"/>
              </a:ext>
            </a:extLst>
          </p:cNvPr>
          <p:cNvSpPr/>
          <p:nvPr/>
        </p:nvSpPr>
        <p:spPr>
          <a:xfrm>
            <a:off x="4200661" y="1794558"/>
            <a:ext cx="1969982" cy="1360804"/>
          </a:xfrm>
          <a:custGeom>
            <a:avLst/>
            <a:gdLst/>
            <a:ahLst/>
            <a:cxnLst/>
            <a:rect l="l" t="t" r="r" b="b"/>
            <a:pathLst>
              <a:path w="1824052" h="1260000">
                <a:moveTo>
                  <a:pt x="7070" y="559864"/>
                </a:moveTo>
                <a:lnTo>
                  <a:pt x="63532" y="629999"/>
                </a:lnTo>
                <a:lnTo>
                  <a:pt x="7070" y="700135"/>
                </a:lnTo>
                <a:cubicBezTo>
                  <a:pt x="1323" y="677347"/>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9" y="1134769"/>
                  <a:pt x="88434" y="946940"/>
                </a:cubicBezTo>
                <a:lnTo>
                  <a:pt x="224630" y="777762"/>
                </a:lnTo>
                <a:cubicBezTo>
                  <a:pt x="283669" y="944378"/>
                  <a:pt x="442988" y="1062949"/>
                  <a:pt x="630000" y="1062949"/>
                </a:cubicBezTo>
                <a:cubicBezTo>
                  <a:pt x="869111" y="1062949"/>
                  <a:pt x="1062949" y="869111"/>
                  <a:pt x="1062949" y="630000"/>
                </a:cubicBezTo>
                <a:cubicBezTo>
                  <a:pt x="1062949" y="390889"/>
                  <a:pt x="869111" y="197051"/>
                  <a:pt x="630000" y="197051"/>
                </a:cubicBezTo>
                <a:cubicBezTo>
                  <a:pt x="442989" y="197051"/>
                  <a:pt x="283670" y="315622"/>
                  <a:pt x="224630" y="482237"/>
                </a:cubicBezTo>
                <a:lnTo>
                  <a:pt x="88435" y="313059"/>
                </a:lnTo>
                <a:cubicBezTo>
                  <a:pt x="195570" y="125231"/>
                  <a:pt x="398161" y="0"/>
                  <a:pt x="63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0" name="Donut 40">
            <a:extLst>
              <a:ext uri="{FF2B5EF4-FFF2-40B4-BE49-F238E27FC236}">
                <a16:creationId xmlns:a16="http://schemas.microsoft.com/office/drawing/2014/main" id="{4FA71A5D-FC80-4051-8DAB-42986D70F4FB}"/>
              </a:ext>
            </a:extLst>
          </p:cNvPr>
          <p:cNvSpPr/>
          <p:nvPr/>
        </p:nvSpPr>
        <p:spPr>
          <a:xfrm>
            <a:off x="2461737" y="1794558"/>
            <a:ext cx="1969982" cy="1360804"/>
          </a:xfrm>
          <a:custGeom>
            <a:avLst/>
            <a:gdLst/>
            <a:ahLst/>
            <a:cxnLst/>
            <a:rect l="l" t="t" r="r" b="b"/>
            <a:pathLst>
              <a:path w="1824052" h="1260000">
                <a:moveTo>
                  <a:pt x="7070" y="559865"/>
                </a:moveTo>
                <a:lnTo>
                  <a:pt x="63532" y="630000"/>
                </a:lnTo>
                <a:lnTo>
                  <a:pt x="7070" y="700135"/>
                </a:lnTo>
                <a:cubicBezTo>
                  <a:pt x="1323" y="677348"/>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5" y="1260000"/>
                  <a:pt x="630000" y="1260000"/>
                </a:cubicBezTo>
                <a:cubicBezTo>
                  <a:pt x="398160" y="1260000"/>
                  <a:pt x="195569" y="1134769"/>
                  <a:pt x="88435" y="946940"/>
                </a:cubicBezTo>
                <a:lnTo>
                  <a:pt x="224630" y="777762"/>
                </a:lnTo>
                <a:cubicBezTo>
                  <a:pt x="283670" y="944378"/>
                  <a:pt x="442988"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8"/>
                </a:cubicBezTo>
                <a:lnTo>
                  <a:pt x="88435" y="313060"/>
                </a:lnTo>
                <a:cubicBezTo>
                  <a:pt x="195570" y="125231"/>
                  <a:pt x="398160" y="0"/>
                  <a:pt x="63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1" name="Donut 27">
            <a:extLst>
              <a:ext uri="{FF2B5EF4-FFF2-40B4-BE49-F238E27FC236}">
                <a16:creationId xmlns:a16="http://schemas.microsoft.com/office/drawing/2014/main" id="{00E3C22E-A7E3-41C8-88A3-0BEB40BD8D76}"/>
              </a:ext>
            </a:extLst>
          </p:cNvPr>
          <p:cNvSpPr/>
          <p:nvPr/>
        </p:nvSpPr>
        <p:spPr>
          <a:xfrm>
            <a:off x="722811" y="1794558"/>
            <a:ext cx="1969982" cy="1360804"/>
          </a:xfrm>
          <a:custGeom>
            <a:avLst/>
            <a:gdLst/>
            <a:ahLst/>
            <a:cxnLst/>
            <a:rect l="l" t="t" r="r" b="b"/>
            <a:pathLst>
              <a:path w="1824052" h="1260000">
                <a:moveTo>
                  <a:pt x="630000" y="197051"/>
                </a:moveTo>
                <a:cubicBezTo>
                  <a:pt x="390889" y="197051"/>
                  <a:pt x="197051" y="390889"/>
                  <a:pt x="197051" y="630000"/>
                </a:cubicBezTo>
                <a:cubicBezTo>
                  <a:pt x="197051" y="869111"/>
                  <a:pt x="390889" y="1062949"/>
                  <a:pt x="630000" y="1062949"/>
                </a:cubicBezTo>
                <a:cubicBezTo>
                  <a:pt x="869111" y="1062949"/>
                  <a:pt x="1062949" y="869111"/>
                  <a:pt x="1062949" y="630000"/>
                </a:cubicBezTo>
                <a:cubicBezTo>
                  <a:pt x="1062949" y="390889"/>
                  <a:pt x="869111" y="197051"/>
                  <a:pt x="630000" y="197051"/>
                </a:cubicBezTo>
                <a:close/>
                <a:moveTo>
                  <a:pt x="630000" y="0"/>
                </a:moveTo>
                <a:cubicBezTo>
                  <a:pt x="948367" y="0"/>
                  <a:pt x="1211578" y="236152"/>
                  <a:pt x="1251252"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4" y="1260000"/>
                  <a:pt x="630000" y="1260000"/>
                </a:cubicBezTo>
                <a:cubicBezTo>
                  <a:pt x="282061" y="1260000"/>
                  <a:pt x="0" y="977939"/>
                  <a:pt x="0" y="630000"/>
                </a:cubicBezTo>
                <a:cubicBezTo>
                  <a:pt x="0" y="282061"/>
                  <a:pt x="282061" y="0"/>
                  <a:pt x="6300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cxnSp>
        <p:nvCxnSpPr>
          <p:cNvPr id="55" name="Straight Connector 115">
            <a:extLst>
              <a:ext uri="{FF2B5EF4-FFF2-40B4-BE49-F238E27FC236}">
                <a16:creationId xmlns:a16="http://schemas.microsoft.com/office/drawing/2014/main" id="{791F2D58-7B4C-468C-ABAF-77ED840F60A4}"/>
              </a:ext>
            </a:extLst>
          </p:cNvPr>
          <p:cNvCxnSpPr/>
          <p:nvPr/>
        </p:nvCxnSpPr>
        <p:spPr>
          <a:xfrm>
            <a:off x="1399778" y="3222123"/>
            <a:ext cx="0" cy="43200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116">
            <a:extLst>
              <a:ext uri="{FF2B5EF4-FFF2-40B4-BE49-F238E27FC236}">
                <a16:creationId xmlns:a16="http://schemas.microsoft.com/office/drawing/2014/main" id="{3D261729-1CD7-451E-B706-6CDB28877125}"/>
              </a:ext>
            </a:extLst>
          </p:cNvPr>
          <p:cNvCxnSpPr/>
          <p:nvPr/>
        </p:nvCxnSpPr>
        <p:spPr>
          <a:xfrm>
            <a:off x="3143110" y="3222123"/>
            <a:ext cx="0" cy="43200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117">
            <a:extLst>
              <a:ext uri="{FF2B5EF4-FFF2-40B4-BE49-F238E27FC236}">
                <a16:creationId xmlns:a16="http://schemas.microsoft.com/office/drawing/2014/main" id="{F5194C14-3463-41D6-99AE-8802E4A3F868}"/>
              </a:ext>
            </a:extLst>
          </p:cNvPr>
          <p:cNvCxnSpPr/>
          <p:nvPr/>
        </p:nvCxnSpPr>
        <p:spPr>
          <a:xfrm>
            <a:off x="4886442" y="3222123"/>
            <a:ext cx="0" cy="432000"/>
          </a:xfrm>
          <a:prstGeom prst="line">
            <a:avLst/>
          </a:prstGeom>
          <a:ln w="666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118">
            <a:extLst>
              <a:ext uri="{FF2B5EF4-FFF2-40B4-BE49-F238E27FC236}">
                <a16:creationId xmlns:a16="http://schemas.microsoft.com/office/drawing/2014/main" id="{A27C164B-D59E-475C-A477-9152501E5CF0}"/>
              </a:ext>
            </a:extLst>
          </p:cNvPr>
          <p:cNvCxnSpPr/>
          <p:nvPr/>
        </p:nvCxnSpPr>
        <p:spPr>
          <a:xfrm>
            <a:off x="6629774" y="3222123"/>
            <a:ext cx="0" cy="432000"/>
          </a:xfrm>
          <a:prstGeom prst="line">
            <a:avLst/>
          </a:prstGeom>
          <a:ln w="666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119">
            <a:extLst>
              <a:ext uri="{FF2B5EF4-FFF2-40B4-BE49-F238E27FC236}">
                <a16:creationId xmlns:a16="http://schemas.microsoft.com/office/drawing/2014/main" id="{6EE009E8-C15A-4470-9DDC-46619D013B39}"/>
              </a:ext>
            </a:extLst>
          </p:cNvPr>
          <p:cNvCxnSpPr/>
          <p:nvPr/>
        </p:nvCxnSpPr>
        <p:spPr>
          <a:xfrm>
            <a:off x="10116438" y="3222123"/>
            <a:ext cx="0" cy="432000"/>
          </a:xfrm>
          <a:prstGeom prst="line">
            <a:avLst/>
          </a:prstGeom>
          <a:ln w="666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21">
            <a:extLst>
              <a:ext uri="{FF2B5EF4-FFF2-40B4-BE49-F238E27FC236}">
                <a16:creationId xmlns:a16="http://schemas.microsoft.com/office/drawing/2014/main" id="{4DE4F6D3-609E-407C-9143-CBA81BF276FC}"/>
              </a:ext>
            </a:extLst>
          </p:cNvPr>
          <p:cNvCxnSpPr/>
          <p:nvPr/>
        </p:nvCxnSpPr>
        <p:spPr>
          <a:xfrm>
            <a:off x="8373106" y="3222123"/>
            <a:ext cx="0" cy="432000"/>
          </a:xfrm>
          <a:prstGeom prst="line">
            <a:avLst/>
          </a:prstGeom>
          <a:ln w="666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C6CCAE33-8820-4614-AA10-A0986A4912F8}"/>
              </a:ext>
            </a:extLst>
          </p:cNvPr>
          <p:cNvSpPr/>
          <p:nvPr/>
        </p:nvSpPr>
        <p:spPr>
          <a:xfrm>
            <a:off x="411027" y="3891294"/>
            <a:ext cx="1734780" cy="1246495"/>
          </a:xfrm>
          <a:prstGeom prst="rect">
            <a:avLst/>
          </a:prstGeom>
        </p:spPr>
        <p:txBody>
          <a:bodyPr wrap="square">
            <a:spAutoFit/>
          </a:bodyPr>
          <a:lstStyle/>
          <a:p>
            <a:pPr algn="ctr"/>
            <a:r>
              <a:rPr lang="es-CO" sz="1500" dirty="0">
                <a:solidFill>
                  <a:srgbClr val="70AD47"/>
                </a:solidFill>
                <a:latin typeface="Arial" panose="020B0604020202020204" pitchFamily="34" charset="0"/>
                <a:cs typeface="Arial" panose="020B0604020202020204" pitchFamily="34" charset="0"/>
              </a:rPr>
              <a:t>INGRESO DE 500 BENEFICIARIAS AL SUBSIDIO PENSIONAL</a:t>
            </a:r>
          </a:p>
        </p:txBody>
      </p:sp>
      <p:sp>
        <p:nvSpPr>
          <p:cNvPr id="3" name="Rectángulo 2">
            <a:extLst>
              <a:ext uri="{FF2B5EF4-FFF2-40B4-BE49-F238E27FC236}">
                <a16:creationId xmlns:a16="http://schemas.microsoft.com/office/drawing/2014/main" id="{6D5B1FE3-40A1-4C07-8C4A-E822F37F070F}"/>
              </a:ext>
            </a:extLst>
          </p:cNvPr>
          <p:cNvSpPr/>
          <p:nvPr/>
        </p:nvSpPr>
        <p:spPr>
          <a:xfrm>
            <a:off x="2275720" y="3895821"/>
            <a:ext cx="1734780" cy="1938992"/>
          </a:xfrm>
          <a:prstGeom prst="rect">
            <a:avLst/>
          </a:prstGeom>
        </p:spPr>
        <p:txBody>
          <a:bodyPr wrap="square">
            <a:spAutoFit/>
          </a:bodyPr>
          <a:lstStyle/>
          <a:p>
            <a:pPr algn="ctr"/>
            <a:r>
              <a:rPr lang="es-CO" sz="1500" dirty="0">
                <a:solidFill>
                  <a:srgbClr val="4472C4"/>
                </a:solidFill>
                <a:latin typeface="Arial" panose="020B0604020202020204" pitchFamily="34" charset="0"/>
                <a:cs typeface="Arial" panose="020B0604020202020204" pitchFamily="34" charset="0"/>
              </a:rPr>
              <a:t>LEVANTAR UN ESCENARIO REAL DE RETIRO PARA LAS MADRES COMUNITARIAS MAYORES DE 57 AÑOS ACTIVAS</a:t>
            </a:r>
          </a:p>
        </p:txBody>
      </p:sp>
      <p:sp>
        <p:nvSpPr>
          <p:cNvPr id="4" name="Rectángulo 3">
            <a:extLst>
              <a:ext uri="{FF2B5EF4-FFF2-40B4-BE49-F238E27FC236}">
                <a16:creationId xmlns:a16="http://schemas.microsoft.com/office/drawing/2014/main" id="{B88FF607-69B1-4189-BC41-5FA3FA10C017}"/>
              </a:ext>
            </a:extLst>
          </p:cNvPr>
          <p:cNvSpPr/>
          <p:nvPr/>
        </p:nvSpPr>
        <p:spPr>
          <a:xfrm>
            <a:off x="4026626" y="3891294"/>
            <a:ext cx="1734778" cy="784830"/>
          </a:xfrm>
          <a:prstGeom prst="rect">
            <a:avLst/>
          </a:prstGeom>
        </p:spPr>
        <p:txBody>
          <a:bodyPr wrap="square">
            <a:spAutoFit/>
          </a:bodyPr>
          <a:lstStyle/>
          <a:p>
            <a:pPr lvl="0" algn="ctr"/>
            <a:r>
              <a:rPr lang="es-CO" sz="1500" dirty="0">
                <a:solidFill>
                  <a:srgbClr val="ED7D31"/>
                </a:solidFill>
                <a:latin typeface="Arial" panose="020B0604020202020204" pitchFamily="34" charset="0"/>
                <a:cs typeface="Arial" panose="020B0604020202020204" pitchFamily="34" charset="0"/>
              </a:rPr>
              <a:t>CENSO DE MADRES COMUNITARIAS </a:t>
            </a:r>
          </a:p>
        </p:txBody>
      </p:sp>
      <p:sp>
        <p:nvSpPr>
          <p:cNvPr id="5" name="Rectángulo 4">
            <a:extLst>
              <a:ext uri="{FF2B5EF4-FFF2-40B4-BE49-F238E27FC236}">
                <a16:creationId xmlns:a16="http://schemas.microsoft.com/office/drawing/2014/main" id="{EFA87535-821F-4407-B84F-0335ABF4524F}"/>
              </a:ext>
            </a:extLst>
          </p:cNvPr>
          <p:cNvSpPr/>
          <p:nvPr/>
        </p:nvSpPr>
        <p:spPr>
          <a:xfrm>
            <a:off x="5630476" y="3798961"/>
            <a:ext cx="1994607" cy="2400657"/>
          </a:xfrm>
          <a:prstGeom prst="rect">
            <a:avLst/>
          </a:prstGeom>
        </p:spPr>
        <p:txBody>
          <a:bodyPr wrap="square">
            <a:spAutoFit/>
          </a:bodyPr>
          <a:lstStyle/>
          <a:p>
            <a:pPr lvl="0" algn="ctr"/>
            <a:r>
              <a:rPr lang="es-CO" sz="1500" dirty="0">
                <a:solidFill>
                  <a:srgbClr val="A5A5A5"/>
                </a:solidFill>
                <a:latin typeface="Arial" panose="020B0604020202020204" pitchFamily="34" charset="0"/>
                <a:cs typeface="Arial" panose="020B0604020202020204" pitchFamily="34" charset="0"/>
              </a:rPr>
              <a:t>REALIZAR ASISTENCIA TÉCNICA A LAS REGIONALES CON RESPECTO DE LAS CAUSALES DE CIERRE Y SU PROCEDIMIENTO PARA LAS UDS DE HCB</a:t>
            </a:r>
          </a:p>
        </p:txBody>
      </p:sp>
      <p:sp>
        <p:nvSpPr>
          <p:cNvPr id="6" name="Rectángulo 5">
            <a:extLst>
              <a:ext uri="{FF2B5EF4-FFF2-40B4-BE49-F238E27FC236}">
                <a16:creationId xmlns:a16="http://schemas.microsoft.com/office/drawing/2014/main" id="{ADD42474-E89E-4BB6-BA0E-442CB36E1C96}"/>
              </a:ext>
            </a:extLst>
          </p:cNvPr>
          <p:cNvSpPr/>
          <p:nvPr/>
        </p:nvSpPr>
        <p:spPr>
          <a:xfrm>
            <a:off x="7625083" y="3798961"/>
            <a:ext cx="1718313" cy="2400657"/>
          </a:xfrm>
          <a:prstGeom prst="rect">
            <a:avLst/>
          </a:prstGeom>
        </p:spPr>
        <p:txBody>
          <a:bodyPr wrap="square">
            <a:spAutoFit/>
          </a:bodyPr>
          <a:lstStyle/>
          <a:p>
            <a:pPr algn="ctr"/>
            <a:r>
              <a:rPr lang="es-CO" sz="1500" dirty="0">
                <a:solidFill>
                  <a:schemeClr val="accent4">
                    <a:lumMod val="50000"/>
                  </a:schemeClr>
                </a:solidFill>
                <a:latin typeface="Arial" panose="020B0604020202020204" pitchFamily="34" charset="0"/>
                <a:cs typeface="Arial" panose="020B0604020202020204" pitchFamily="34" charset="0"/>
              </a:rPr>
              <a:t>ESTABLECER LAS ACCIONES A ADELANTAR EN JORNADAS DE PROTESTA DE LAS MADRES COMUNITARIAS Y SUS SINDICATOS</a:t>
            </a:r>
          </a:p>
        </p:txBody>
      </p:sp>
      <p:sp>
        <p:nvSpPr>
          <p:cNvPr id="7" name="Rectángulo 6">
            <a:extLst>
              <a:ext uri="{FF2B5EF4-FFF2-40B4-BE49-F238E27FC236}">
                <a16:creationId xmlns:a16="http://schemas.microsoft.com/office/drawing/2014/main" id="{37324B9E-5EA4-4DD9-99B3-752D481DA66E}"/>
              </a:ext>
            </a:extLst>
          </p:cNvPr>
          <p:cNvSpPr/>
          <p:nvPr/>
        </p:nvSpPr>
        <p:spPr>
          <a:xfrm>
            <a:off x="9343396" y="3825078"/>
            <a:ext cx="1718313" cy="2400657"/>
          </a:xfrm>
          <a:prstGeom prst="rect">
            <a:avLst/>
          </a:prstGeom>
        </p:spPr>
        <p:txBody>
          <a:bodyPr wrap="square">
            <a:spAutoFit/>
          </a:bodyPr>
          <a:lstStyle/>
          <a:p>
            <a:pPr algn="ctr"/>
            <a:r>
              <a:rPr lang="es-CO" sz="1500" dirty="0">
                <a:solidFill>
                  <a:srgbClr val="5B9BD5"/>
                </a:solidFill>
                <a:latin typeface="Arial" panose="020B0604020202020204" pitchFamily="34" charset="0"/>
                <a:cs typeface="Arial" panose="020B0604020202020204" pitchFamily="34" charset="0"/>
              </a:rPr>
              <a:t>CONTINUAR CON LA ARTICULACIÓN CON LA MADRES COMUNITARIAS Y CON LOS SINDICATOS DE LAS MADRES COMUNITARIAS</a:t>
            </a:r>
          </a:p>
        </p:txBody>
      </p:sp>
      <p:pic>
        <p:nvPicPr>
          <p:cNvPr id="3074" name="Picture 2" descr="Imagen relacionada">
            <a:extLst>
              <a:ext uri="{FF2B5EF4-FFF2-40B4-BE49-F238E27FC236}">
                <a16:creationId xmlns:a16="http://schemas.microsoft.com/office/drawing/2014/main" id="{80F5E6AD-23DB-48A8-B376-01F669BBB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1206907" y="2061078"/>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subsidio icon">
            <a:extLst>
              <a:ext uri="{FF2B5EF4-FFF2-40B4-BE49-F238E27FC236}">
                <a16:creationId xmlns:a16="http://schemas.microsoft.com/office/drawing/2014/main" id="{B75F611B-CBD1-434D-9E08-05B84E7A8F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1136650" y="2362434"/>
            <a:ext cx="526255" cy="41238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n relacionada">
            <a:extLst>
              <a:ext uri="{FF2B5EF4-FFF2-40B4-BE49-F238E27FC236}">
                <a16:creationId xmlns:a16="http://schemas.microsoft.com/office/drawing/2014/main" id="{D345F1AB-53F9-412E-8607-34080F5DC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9923567"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Resultado de imagen para sinsicales icon">
            <a:extLst>
              <a:ext uri="{FF2B5EF4-FFF2-40B4-BE49-F238E27FC236}">
                <a16:creationId xmlns:a16="http://schemas.microsoft.com/office/drawing/2014/main" id="{B43CD5FC-6393-4E6F-9443-B408F949C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0471" y="2196970"/>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protesta icon">
            <a:extLst>
              <a:ext uri="{FF2B5EF4-FFF2-40B4-BE49-F238E27FC236}">
                <a16:creationId xmlns:a16="http://schemas.microsoft.com/office/drawing/2014/main" id="{59870363-3455-4B47-A2A0-2FA247CD6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5559" y="2131957"/>
            <a:ext cx="655093" cy="65509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n relacionada">
            <a:extLst>
              <a:ext uri="{FF2B5EF4-FFF2-40B4-BE49-F238E27FC236}">
                <a16:creationId xmlns:a16="http://schemas.microsoft.com/office/drawing/2014/main" id="{D6A09EEE-E8D8-4DF3-A5E4-9F53A431316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6263096" y="2169082"/>
            <a:ext cx="576426" cy="57658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n relacionada">
            <a:extLst>
              <a:ext uri="{FF2B5EF4-FFF2-40B4-BE49-F238E27FC236}">
                <a16:creationId xmlns:a16="http://schemas.microsoft.com/office/drawing/2014/main" id="{FFD2D1EE-9994-4870-9088-112278968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6607936" y="2058827"/>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n relacionada">
            <a:extLst>
              <a:ext uri="{FF2B5EF4-FFF2-40B4-BE49-F238E27FC236}">
                <a16:creationId xmlns:a16="http://schemas.microsoft.com/office/drawing/2014/main" id="{E6227130-841A-4821-AD54-CB254D90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539519"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8" name="Imagen 97">
            <a:extLst>
              <a:ext uri="{FF2B5EF4-FFF2-40B4-BE49-F238E27FC236}">
                <a16:creationId xmlns:a16="http://schemas.microsoft.com/office/drawing/2014/main" id="{CED128BF-1CB6-4001-9A4F-6F3BD7B7A6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4627048" y="1809967"/>
            <a:ext cx="508497" cy="508497"/>
          </a:xfrm>
          <a:prstGeom prst="rect">
            <a:avLst/>
          </a:prstGeom>
        </p:spPr>
      </p:pic>
      <p:pic>
        <p:nvPicPr>
          <p:cNvPr id="99" name="Picture 2" descr="Imagen relacionada">
            <a:extLst>
              <a:ext uri="{FF2B5EF4-FFF2-40B4-BE49-F238E27FC236}">
                <a16:creationId xmlns:a16="http://schemas.microsoft.com/office/drawing/2014/main" id="{D5108484-8D2F-4B64-A882-2EBE77CE2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895485" y="2084225"/>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Imagen relacionada">
            <a:extLst>
              <a:ext uri="{FF2B5EF4-FFF2-40B4-BE49-F238E27FC236}">
                <a16:creationId xmlns:a16="http://schemas.microsoft.com/office/drawing/2014/main" id="{C0ACC53D-DBB1-4708-AD5D-6323C3C46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757908" y="2270092"/>
            <a:ext cx="289591" cy="60160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n para retiro icon">
            <a:extLst>
              <a:ext uri="{FF2B5EF4-FFF2-40B4-BE49-F238E27FC236}">
                <a16:creationId xmlns:a16="http://schemas.microsoft.com/office/drawing/2014/main" id="{FEA63A46-CE21-41F3-B7CF-928B19C64ED1}"/>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1111">
                        <a14:foregroundMark x1="74222" y1="30213" x2="74222" y2="30213"/>
                        <a14:foregroundMark x1="90444" y1="54255" x2="91111" y2="68723"/>
                        <a14:foregroundMark x1="90222" y1="52128" x2="91111" y2="53617"/>
                      </a14:backgroundRemoval>
                    </a14:imgEffect>
                  </a14:imgLayer>
                </a14:imgProps>
              </a:ext>
              <a:ext uri="{28A0092B-C50C-407E-A947-70E740481C1C}">
                <a14:useLocalDpi xmlns:a14="http://schemas.microsoft.com/office/drawing/2010/main" val="0"/>
              </a:ext>
            </a:extLst>
          </a:blip>
          <a:srcRect l="55546" t="24112" r="1272" b="26602"/>
          <a:stretch/>
        </p:blipFill>
        <p:spPr bwMode="auto">
          <a:xfrm>
            <a:off x="2866923" y="2084224"/>
            <a:ext cx="652830" cy="77820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Imagen relacionada">
            <a:extLst>
              <a:ext uri="{FF2B5EF4-FFF2-40B4-BE49-F238E27FC236}">
                <a16:creationId xmlns:a16="http://schemas.microsoft.com/office/drawing/2014/main" id="{D3E71735-C4E7-4B4A-9613-5787A87D8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2754945" y="2072650"/>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Resultado de imagen para subsidio icon">
            <a:extLst>
              <a:ext uri="{FF2B5EF4-FFF2-40B4-BE49-F238E27FC236}">
                <a16:creationId xmlns:a16="http://schemas.microsoft.com/office/drawing/2014/main" id="{9A186976-1573-4586-8429-0A784B8DD71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2897232" y="2409849"/>
            <a:ext cx="389953" cy="305579"/>
          </a:xfrm>
          <a:prstGeom prst="rect">
            <a:avLst/>
          </a:prstGeom>
          <a:noFill/>
          <a:extLst>
            <a:ext uri="{909E8E84-426E-40DD-AFC4-6F175D3DCCD1}">
              <a14:hiddenFill xmlns:a14="http://schemas.microsoft.com/office/drawing/2010/main">
                <a:solidFill>
                  <a:srgbClr val="FFFFFF"/>
                </a:solidFill>
              </a14:hiddenFill>
            </a:ext>
          </a:extLst>
        </p:spPr>
      </p:pic>
      <p:sp>
        <p:nvSpPr>
          <p:cNvPr id="103" name="Rectángulo: esquinas redondeadas 102">
            <a:extLst>
              <a:ext uri="{FF2B5EF4-FFF2-40B4-BE49-F238E27FC236}">
                <a16:creationId xmlns:a16="http://schemas.microsoft.com/office/drawing/2014/main" id="{97FF41F4-8F00-4637-981C-BD4C2D1F767C}"/>
              </a:ext>
            </a:extLst>
          </p:cNvPr>
          <p:cNvSpPr/>
          <p:nvPr/>
        </p:nvSpPr>
        <p:spPr>
          <a:xfrm rot="16200000">
            <a:off x="10491874" y="3060141"/>
            <a:ext cx="2916073"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RETOS</a:t>
            </a:r>
          </a:p>
        </p:txBody>
      </p:sp>
    </p:spTree>
    <p:extLst>
      <p:ext uri="{BB962C8B-B14F-4D97-AF65-F5344CB8AC3E}">
        <p14:creationId xmlns:p14="http://schemas.microsoft.com/office/powerpoint/2010/main" val="2209508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76" name="Rectángulo 75">
            <a:extLst>
              <a:ext uri="{FF2B5EF4-FFF2-40B4-BE49-F238E27FC236}">
                <a16:creationId xmlns:a16="http://schemas.microsoft.com/office/drawing/2014/main" id="{8B21C2E5-01FE-47C9-B4DE-D91CF0F612D8}"/>
              </a:ext>
            </a:extLst>
          </p:cNvPr>
          <p:cNvSpPr/>
          <p:nvPr/>
        </p:nvSpPr>
        <p:spPr>
          <a:xfrm>
            <a:off x="2003424" y="2553981"/>
            <a:ext cx="8185151" cy="87501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REVISIÓN Y ELABORACIÓN DE LOS MEMORANDO DE APERTURAS Y REAPERTURAS CON LOS ENLACES DE LA SOAPI</a:t>
            </a:r>
          </a:p>
        </p:txBody>
      </p:sp>
      <p:sp>
        <p:nvSpPr>
          <p:cNvPr id="15" name="Rectángulo 14">
            <a:extLst>
              <a:ext uri="{FF2B5EF4-FFF2-40B4-BE49-F238E27FC236}">
                <a16:creationId xmlns:a16="http://schemas.microsoft.com/office/drawing/2014/main" id="{22FDFC46-E56D-4051-99C0-CB17F5D8144D}"/>
              </a:ext>
            </a:extLst>
          </p:cNvPr>
          <p:cNvSpPr/>
          <p:nvPr/>
        </p:nvSpPr>
        <p:spPr>
          <a:xfrm>
            <a:off x="2005940" y="3799559"/>
            <a:ext cx="8182635" cy="861372"/>
          </a:xfrm>
          <a:custGeom>
            <a:avLst/>
            <a:gdLst>
              <a:gd name="connsiteX0" fmla="*/ 0 w 7759554"/>
              <a:gd name="connsiteY0" fmla="*/ 0 h 875020"/>
              <a:gd name="connsiteX1" fmla="*/ 7759554 w 7759554"/>
              <a:gd name="connsiteY1" fmla="*/ 0 h 875020"/>
              <a:gd name="connsiteX2" fmla="*/ 7759554 w 7759554"/>
              <a:gd name="connsiteY2" fmla="*/ 875020 h 875020"/>
              <a:gd name="connsiteX3" fmla="*/ 0 w 7759554"/>
              <a:gd name="connsiteY3" fmla="*/ 875020 h 875020"/>
              <a:gd name="connsiteX4" fmla="*/ 0 w 7759554"/>
              <a:gd name="connsiteY4" fmla="*/ 0 h 875020"/>
              <a:gd name="connsiteX0" fmla="*/ 232012 w 7991566"/>
              <a:gd name="connsiteY0" fmla="*/ 0 h 875020"/>
              <a:gd name="connsiteX1" fmla="*/ 7991566 w 7991566"/>
              <a:gd name="connsiteY1" fmla="*/ 0 h 875020"/>
              <a:gd name="connsiteX2" fmla="*/ 7991566 w 7991566"/>
              <a:gd name="connsiteY2" fmla="*/ 875020 h 875020"/>
              <a:gd name="connsiteX3" fmla="*/ 0 w 7991566"/>
              <a:gd name="connsiteY3" fmla="*/ 861372 h 875020"/>
              <a:gd name="connsiteX4" fmla="*/ 232012 w 7991566"/>
              <a:gd name="connsiteY4" fmla="*/ 0 h 875020"/>
              <a:gd name="connsiteX0" fmla="*/ 232012 w 8182635"/>
              <a:gd name="connsiteY0" fmla="*/ 0 h 861372"/>
              <a:gd name="connsiteX1" fmla="*/ 7991566 w 8182635"/>
              <a:gd name="connsiteY1" fmla="*/ 0 h 861372"/>
              <a:gd name="connsiteX2" fmla="*/ 8182635 w 8182635"/>
              <a:gd name="connsiteY2" fmla="*/ 861372 h 861372"/>
              <a:gd name="connsiteX3" fmla="*/ 0 w 8182635"/>
              <a:gd name="connsiteY3" fmla="*/ 861372 h 861372"/>
              <a:gd name="connsiteX4" fmla="*/ 232012 w 8182635"/>
              <a:gd name="connsiteY4" fmla="*/ 0 h 86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635" h="861372">
                <a:moveTo>
                  <a:pt x="232012" y="0"/>
                </a:moveTo>
                <a:lnTo>
                  <a:pt x="7991566" y="0"/>
                </a:lnTo>
                <a:lnTo>
                  <a:pt x="8182635" y="861372"/>
                </a:lnTo>
                <a:lnTo>
                  <a:pt x="0" y="861372"/>
                </a:lnTo>
                <a:lnTo>
                  <a:pt x="232012" y="0"/>
                </a:ln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SEGUIMIENTO A LOS BENEFICIOS SOCIALES DE LAS MADRES Y </a:t>
            </a:r>
          </a:p>
          <a:p>
            <a:pPr algn="ctr"/>
            <a:r>
              <a:rPr lang="es-ES" sz="1600" dirty="0">
                <a:latin typeface="Arial" panose="020B0604020202020204" pitchFamily="34" charset="0"/>
                <a:cs typeface="Arial" panose="020B0604020202020204" pitchFamily="34" charset="0"/>
              </a:rPr>
              <a:t>EX MADRES COMUNITARIAS CON LOS ENLACES DE OPERACIÓN </a:t>
            </a:r>
          </a:p>
          <a:p>
            <a:pPr algn="ctr"/>
            <a:r>
              <a:rPr lang="es-ES" sz="1600" dirty="0">
                <a:latin typeface="Arial" panose="020B0604020202020204" pitchFamily="34" charset="0"/>
                <a:cs typeface="Arial" panose="020B0604020202020204" pitchFamily="34" charset="0"/>
              </a:rPr>
              <a:t>SOAPI Y CON LOS ENLACES A NIVEL REGIONAL</a:t>
            </a:r>
            <a:endParaRPr lang="es-ES" sz="1600" dirty="0">
              <a:solidFill>
                <a:schemeClr val="lt1"/>
              </a:solidFill>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0ADFCA11-B1AF-4FDB-9870-697048B782C6}"/>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17" name="Conector recto 16">
            <a:extLst>
              <a:ext uri="{FF2B5EF4-FFF2-40B4-BE49-F238E27FC236}">
                <a16:creationId xmlns:a16="http://schemas.microsoft.com/office/drawing/2014/main" id="{291BC6EB-A236-4769-9A3A-BCC6EDFF2C69}"/>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A9FFD5C2-3308-4795-9FD6-81CDEADE8BA6}"/>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Rectángulo: esquinas redondeadas 18">
            <a:extLst>
              <a:ext uri="{FF2B5EF4-FFF2-40B4-BE49-F238E27FC236}">
                <a16:creationId xmlns:a16="http://schemas.microsoft.com/office/drawing/2014/main" id="{DCFEC773-FEF4-4874-8CBD-6D4C85700134}"/>
              </a:ext>
            </a:extLst>
          </p:cNvPr>
          <p:cNvSpPr/>
          <p:nvPr/>
        </p:nvSpPr>
        <p:spPr>
          <a:xfrm rot="16200000">
            <a:off x="9848154" y="3250131"/>
            <a:ext cx="4203510"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EJES ARTICULADORES</a:t>
            </a:r>
          </a:p>
        </p:txBody>
      </p:sp>
    </p:spTree>
    <p:extLst>
      <p:ext uri="{BB962C8B-B14F-4D97-AF65-F5344CB8AC3E}">
        <p14:creationId xmlns:p14="http://schemas.microsoft.com/office/powerpoint/2010/main" val="200541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877241" y="51872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4022317" y="29012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5300" y="29388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40909" y="417501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13892" y="421269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60750" y="322452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59267" y="338635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06028" y="44762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91454" y="465404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312363" y="48403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4033082" y="41468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4106065" y="41844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957760" y="44808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956250" y="46720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352280" y="230067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4046599" y="16045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4131844" y="16593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971277" y="193862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969767" y="21298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6220059" y="1466978"/>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ETAPA PRECONTRACTUAL (REVISIÓN DE PROPUESTA TÉCNICA, PRESUPUESTO, GESTIÓN DE RECURSOS, APOYO A LA ELABORACIÓN Y REVISIÓN DE OBLIGACIONES, ESTUDIOS PREVIOS, MINUTAS Y DELEGACIÓN)</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3531853" y="3503373"/>
            <a:ext cx="458510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6220059" y="2430185"/>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Y CONCERTACIÓN CON EL ENTE Y LA DIRECCIÓN REGIONAL DEL PLAN DE TRABAJO</a:t>
            </a:r>
            <a:endParaRPr lang="es-CO" sz="1400" dirty="0">
              <a:latin typeface="Arial" panose="020B0604020202020204" pitchFamily="34" charset="0"/>
              <a:cs typeface="Arial" panose="020B0604020202020204" pitchFamily="34" charset="0"/>
            </a:endParaRPr>
          </a:p>
        </p:txBody>
      </p:sp>
      <p:sp>
        <p:nvSpPr>
          <p:cNvPr id="57" name="Rectángulo 56">
            <a:extLst>
              <a:ext uri="{FF2B5EF4-FFF2-40B4-BE49-F238E27FC236}">
                <a16:creationId xmlns:a16="http://schemas.microsoft.com/office/drawing/2014/main" id="{C1A3F005-F51C-4910-A67B-EE4C2C766494}"/>
              </a:ext>
            </a:extLst>
          </p:cNvPr>
          <p:cNvSpPr/>
          <p:nvPr/>
        </p:nvSpPr>
        <p:spPr>
          <a:xfrm>
            <a:off x="6199971" y="3001814"/>
            <a:ext cx="5813527"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DEL PLAN DE ACCIÓN CON EL EQUIPO DE APOYO DE LA REGIONAL</a:t>
            </a:r>
          </a:p>
        </p:txBody>
      </p:sp>
      <p:sp>
        <p:nvSpPr>
          <p:cNvPr id="58" name="Rectángulo 57">
            <a:extLst>
              <a:ext uri="{FF2B5EF4-FFF2-40B4-BE49-F238E27FC236}">
                <a16:creationId xmlns:a16="http://schemas.microsoft.com/office/drawing/2014/main" id="{830BF9D6-0854-4FFE-9BB2-AD3BF94C656F}"/>
              </a:ext>
            </a:extLst>
          </p:cNvPr>
          <p:cNvSpPr/>
          <p:nvPr/>
        </p:nvSpPr>
        <p:spPr>
          <a:xfrm>
            <a:off x="6200019" y="3588752"/>
            <a:ext cx="5794934" cy="5074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TÉCNICO Y FINANCIERO CONTINUO A LA DIRECCIÓN REGIONAL Y A LOS ENTES </a:t>
            </a:r>
          </a:p>
        </p:txBody>
      </p:sp>
      <p:sp>
        <p:nvSpPr>
          <p:cNvPr id="59" name="Rectángulo 58">
            <a:extLst>
              <a:ext uri="{FF2B5EF4-FFF2-40B4-BE49-F238E27FC236}">
                <a16:creationId xmlns:a16="http://schemas.microsoft.com/office/drawing/2014/main" id="{8C7ABBDD-8765-4B8B-BB43-34217B853C3D}"/>
              </a:ext>
            </a:extLst>
          </p:cNvPr>
          <p:cNvSpPr/>
          <p:nvPr/>
        </p:nvSpPr>
        <p:spPr>
          <a:xfrm>
            <a:off x="6195859" y="4162126"/>
            <a:ext cx="5794934" cy="33745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REVISIÓN DE INFORMES DE SUPERVISIÓN</a:t>
            </a:r>
          </a:p>
        </p:txBody>
      </p:sp>
      <p:sp>
        <p:nvSpPr>
          <p:cNvPr id="72" name="Rectángulo 71">
            <a:extLst>
              <a:ext uri="{FF2B5EF4-FFF2-40B4-BE49-F238E27FC236}">
                <a16:creationId xmlns:a16="http://schemas.microsoft.com/office/drawing/2014/main" id="{A6261931-93E4-4377-B81D-FBDC4A861445}"/>
              </a:ext>
            </a:extLst>
          </p:cNvPr>
          <p:cNvSpPr/>
          <p:nvPr/>
        </p:nvSpPr>
        <p:spPr>
          <a:xfrm>
            <a:off x="6171752" y="4563840"/>
            <a:ext cx="5813527"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PROYECCIÓN Y REVISIÓN DE REQUERIMIENTO Y SOLICITUDES</a:t>
            </a:r>
          </a:p>
        </p:txBody>
      </p:sp>
      <p:sp>
        <p:nvSpPr>
          <p:cNvPr id="81" name="Rectángulo 80">
            <a:extLst>
              <a:ext uri="{FF2B5EF4-FFF2-40B4-BE49-F238E27FC236}">
                <a16:creationId xmlns:a16="http://schemas.microsoft.com/office/drawing/2014/main" id="{209FF6C3-78A6-4A91-9573-C21A3E7CC56B}"/>
              </a:ext>
            </a:extLst>
          </p:cNvPr>
          <p:cNvSpPr/>
          <p:nvPr/>
        </p:nvSpPr>
        <p:spPr>
          <a:xfrm>
            <a:off x="6157683" y="5123970"/>
            <a:ext cx="5813527" cy="47205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CONSOLIDACIÓN DE INFORMACIÓN PARA INFORMES EJECUTIVOS</a:t>
            </a:r>
          </a:p>
        </p:txBody>
      </p:sp>
      <p:sp>
        <p:nvSpPr>
          <p:cNvPr id="82" name="Rectángulo 81">
            <a:extLst>
              <a:ext uri="{FF2B5EF4-FFF2-40B4-BE49-F238E27FC236}">
                <a16:creationId xmlns:a16="http://schemas.microsoft.com/office/drawing/2014/main" id="{16193CD8-E679-4484-AC29-8F8B6958A966}"/>
              </a:ext>
            </a:extLst>
          </p:cNvPr>
          <p:cNvSpPr/>
          <p:nvPr/>
        </p:nvSpPr>
        <p:spPr>
          <a:xfrm>
            <a:off x="6164002" y="5627303"/>
            <a:ext cx="5813527" cy="3825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ACOMPAÑAMIENTO A VISITAS A EAS Y UDS (DONDE APLIQUE)</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5231611" y="848118"/>
            <a:ext cx="6096000" cy="461665"/>
          </a:xfrm>
          <a:prstGeom prst="rect">
            <a:avLst/>
          </a:prstGeom>
        </p:spPr>
        <p:txBody>
          <a:bodyPr>
            <a:spAutoFit/>
          </a:bodyPr>
          <a:lstStyle/>
          <a:p>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CONVENIOS PARA EJECUCIÓN 2019</a:t>
            </a:r>
          </a:p>
        </p:txBody>
      </p:sp>
    </p:spTree>
    <p:extLst>
      <p:ext uri="{BB962C8B-B14F-4D97-AF65-F5344CB8AC3E}">
        <p14:creationId xmlns:p14="http://schemas.microsoft.com/office/powerpoint/2010/main" val="22367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left)">
                                      <p:cBhvr>
                                        <p:cTn id="1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82" grpId="0" animBg="1"/>
      <p:bldP spid="1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919399" y="5200276"/>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3725765" y="35142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3798748" y="35518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83067" y="41880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56050" y="422574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664198" y="383752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662715" y="39993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48186" y="448928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33612" y="46670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014689" y="29580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3735408" y="22645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3808391" y="23021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660086" y="2598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658576" y="2789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022933" y="546645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3717252" y="477035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3802497" y="482516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641930" y="510440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640420" y="529559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5850108" y="1335460"/>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CONSOLIDAR LA INFORMACIÓN DOCUMENTACIÓN QUE EVIDENCIA EL CUMPLIMIENTO DE LAS OBLIGACIONES PACTADAS CONJUNTAMENTE EN EL CONVENIO</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2803597" y="3730159"/>
            <a:ext cx="5337931"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5850108" y="2103904"/>
            <a:ext cx="6241807" cy="123231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VALIDAR LOS DOCUMENTOS TÉCNICOS, ADMINISTRATIVOS, FINANCIEROS Y JURÍDICOS ENTREGADOS POR LOS ENTES TERRITORIALES, LOS CUALES SE ESTABLECIERON ENTRE LAS PARTES AL INICIO DEL CONVENIO CON EL PROPÓSITO DE SOPORTAR LA EJECUCIÓN DE LOS CONVENIOS, LOS CUALES FORMARÁN PARTE INTEGRAL DEL INFORME DE LIQUIDACIÓN</a:t>
            </a:r>
          </a:p>
        </p:txBody>
      </p:sp>
      <p:sp>
        <p:nvSpPr>
          <p:cNvPr id="57" name="Rectángulo 56">
            <a:extLst>
              <a:ext uri="{FF2B5EF4-FFF2-40B4-BE49-F238E27FC236}">
                <a16:creationId xmlns:a16="http://schemas.microsoft.com/office/drawing/2014/main" id="{C1A3F005-F51C-4910-A67B-EE4C2C766494}"/>
              </a:ext>
            </a:extLst>
          </p:cNvPr>
          <p:cNvSpPr/>
          <p:nvPr/>
        </p:nvSpPr>
        <p:spPr>
          <a:xfrm>
            <a:off x="5837726" y="3388924"/>
            <a:ext cx="6248306" cy="676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LEGALIZAR ANTE ALMACÉN DE ICBF LA DOTACIÓN ADQUIRIDA EN EL MARCO DE LOS CONVENIOS A LIQUIDAR, DE ACUERDO CON EL PROCEDIMIENTO DE INGRESO DE BIENES MUEBLES AL ALMACÉN</a:t>
            </a:r>
          </a:p>
        </p:txBody>
      </p:sp>
      <p:sp>
        <p:nvSpPr>
          <p:cNvPr id="58" name="Rectángulo 57">
            <a:extLst>
              <a:ext uri="{FF2B5EF4-FFF2-40B4-BE49-F238E27FC236}">
                <a16:creationId xmlns:a16="http://schemas.microsoft.com/office/drawing/2014/main" id="{830BF9D6-0854-4FFE-9BB2-AD3BF94C656F}"/>
              </a:ext>
            </a:extLst>
          </p:cNvPr>
          <p:cNvSpPr/>
          <p:nvPr/>
        </p:nvSpPr>
        <p:spPr>
          <a:xfrm>
            <a:off x="5849944" y="4116218"/>
            <a:ext cx="6228323" cy="73083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COORDINAR CON EL ÁREA CORRESPONDIENTE EL DESARROLLO DE VISITAS DE VERIFICACIÓN DE LA DOTACIÓN ADQUIRIDA POR LOS ENTES TERRITORIALES DURANTE LA EJECUCIÓN DE LOS CONVENIOS</a:t>
            </a:r>
          </a:p>
        </p:txBody>
      </p:sp>
      <p:sp>
        <p:nvSpPr>
          <p:cNvPr id="59" name="Rectángulo 58">
            <a:extLst>
              <a:ext uri="{FF2B5EF4-FFF2-40B4-BE49-F238E27FC236}">
                <a16:creationId xmlns:a16="http://schemas.microsoft.com/office/drawing/2014/main" id="{8C7ABBDD-8765-4B8B-BB43-34217B853C3D}"/>
              </a:ext>
            </a:extLst>
          </p:cNvPr>
          <p:cNvSpPr/>
          <p:nvPr/>
        </p:nvSpPr>
        <p:spPr>
          <a:xfrm>
            <a:off x="5844061" y="4901306"/>
            <a:ext cx="6228323" cy="40009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CALCULAR LAS INEJECUCIONES PRESENTADAS EN EL MARCO DE LOS CONVENIOS Y GESTIONAR SU REINTEGRO</a:t>
            </a:r>
          </a:p>
        </p:txBody>
      </p:sp>
      <p:sp>
        <p:nvSpPr>
          <p:cNvPr id="72" name="Rectángulo 71">
            <a:extLst>
              <a:ext uri="{FF2B5EF4-FFF2-40B4-BE49-F238E27FC236}">
                <a16:creationId xmlns:a16="http://schemas.microsoft.com/office/drawing/2014/main" id="{A6261931-93E4-4377-B81D-FBDC4A861445}"/>
              </a:ext>
            </a:extLst>
          </p:cNvPr>
          <p:cNvSpPr/>
          <p:nvPr/>
        </p:nvSpPr>
        <p:spPr>
          <a:xfrm>
            <a:off x="5829841" y="5354103"/>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GESTIONAR LAS MESAS DE TRABAJO ENTRE LAS PARTES, NECESARIAS PARA FINALIZAR EL PROCESO DE LIQUIDACIÓN</a:t>
            </a:r>
          </a:p>
        </p:txBody>
      </p:sp>
      <p:sp>
        <p:nvSpPr>
          <p:cNvPr id="81" name="Rectángulo 80">
            <a:extLst>
              <a:ext uri="{FF2B5EF4-FFF2-40B4-BE49-F238E27FC236}">
                <a16:creationId xmlns:a16="http://schemas.microsoft.com/office/drawing/2014/main" id="{209FF6C3-78A6-4A91-9573-C21A3E7CC56B}"/>
              </a:ext>
            </a:extLst>
          </p:cNvPr>
          <p:cNvSpPr/>
          <p:nvPr/>
        </p:nvSpPr>
        <p:spPr>
          <a:xfrm>
            <a:off x="5829841" y="5861050"/>
            <a:ext cx="6248306" cy="7846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RADICACIÓN DE LOS INFORMES DE LIQUIDACIÓN EN LA DIRECCIÓN DE CONTRATACIÓN DEL ICBF, VELANDO POR LA CORRECTA FINALIZACIÓN A TRAVÉS DE LA PUBLICACIÓN DEL ACTA CORRESPONDIENTE EN SECOP.</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4797306" y="848118"/>
            <a:ext cx="6096000" cy="461665"/>
          </a:xfrm>
          <a:prstGeom prst="rect">
            <a:avLst/>
          </a:prstGeom>
        </p:spPr>
        <p:txBody>
          <a:bodyPr>
            <a:spAutoFit/>
          </a:bodyPr>
          <a:lstStyle/>
          <a:p>
            <a:pPr algn="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LIQUIDACIÓN CONVENIOS</a:t>
            </a:r>
          </a:p>
        </p:txBody>
      </p:sp>
    </p:spTree>
    <p:extLst>
      <p:ext uri="{BB962C8B-B14F-4D97-AF65-F5344CB8AC3E}">
        <p14:creationId xmlns:p14="http://schemas.microsoft.com/office/powerpoint/2010/main" val="11593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1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4" name="Rectángulo 73">
            <a:extLst>
              <a:ext uri="{FF2B5EF4-FFF2-40B4-BE49-F238E27FC236}">
                <a16:creationId xmlns:a16="http://schemas.microsoft.com/office/drawing/2014/main" id="{F028E4EF-7111-4180-99F7-72E8A2BA4F92}"/>
              </a:ext>
            </a:extLst>
          </p:cNvPr>
          <p:cNvSpPr/>
          <p:nvPr/>
        </p:nvSpPr>
        <p:spPr>
          <a:xfrm>
            <a:off x="1792656" y="2360260"/>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FINANCIERA: </a:t>
            </a:r>
          </a:p>
          <a:p>
            <a:pPr algn="ctr"/>
            <a:r>
              <a:rPr lang="es-ES" sz="1200" dirty="0">
                <a:latin typeface="Arial" panose="020B0604020202020204" pitchFamily="34" charset="0"/>
                <a:cs typeface="Arial" panose="020B0604020202020204" pitchFamily="34" charset="0"/>
              </a:rPr>
              <a:t>ASIGNACIÓN PAC</a:t>
            </a:r>
          </a:p>
        </p:txBody>
      </p:sp>
      <p:sp>
        <p:nvSpPr>
          <p:cNvPr id="75" name="Rectángulo 74">
            <a:extLst>
              <a:ext uri="{FF2B5EF4-FFF2-40B4-BE49-F238E27FC236}">
                <a16:creationId xmlns:a16="http://schemas.microsoft.com/office/drawing/2014/main" id="{B7434924-75CA-409E-A2A0-B5836F4D8C88}"/>
              </a:ext>
            </a:extLst>
          </p:cNvPr>
          <p:cNvSpPr/>
          <p:nvPr/>
        </p:nvSpPr>
        <p:spPr>
          <a:xfrm>
            <a:off x="1950516" y="2921295"/>
            <a:ext cx="8809488" cy="89179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ENLACES: </a:t>
            </a:r>
          </a:p>
          <a:p>
            <a:pPr algn="ctr"/>
            <a:r>
              <a:rPr lang="es-ES" sz="1200" dirty="0">
                <a:latin typeface="Arial" panose="020B0604020202020204" pitchFamily="34" charset="0"/>
                <a:cs typeface="Arial" panose="020B0604020202020204" pitchFamily="34" charset="0"/>
              </a:rPr>
              <a:t>GENERALIDADES DE LA REGIONAL (OPERACIÓN DEL CONVENIO EN LOS </a:t>
            </a:r>
          </a:p>
          <a:p>
            <a:pPr algn="ctr"/>
            <a:r>
              <a:rPr lang="es-ES" sz="1200" dirty="0">
                <a:latin typeface="Arial" panose="020B0604020202020204" pitchFamily="34" charset="0"/>
                <a:cs typeface="Arial" panose="020B0604020202020204" pitchFamily="34" charset="0"/>
              </a:rPr>
              <a:t>CENTROS ZONALES, APOYO AL SEGUIMIENTO E INSUMOS DE QUEJAS O SOLICITUDES</a:t>
            </a:r>
            <a:endParaRPr lang="es-CO" sz="1200" dirty="0">
              <a:solidFill>
                <a:schemeClr val="lt1"/>
              </a:solidFill>
              <a:latin typeface="Arial" panose="020B0604020202020204" pitchFamily="34" charset="0"/>
              <a:cs typeface="Arial" panose="020B0604020202020204" pitchFamily="34" charset="0"/>
            </a:endParaRPr>
          </a:p>
        </p:txBody>
      </p:sp>
      <p:sp>
        <p:nvSpPr>
          <p:cNvPr id="76" name="Rectángulo 75">
            <a:extLst>
              <a:ext uri="{FF2B5EF4-FFF2-40B4-BE49-F238E27FC236}">
                <a16:creationId xmlns:a16="http://schemas.microsoft.com/office/drawing/2014/main" id="{8B21C2E5-01FE-47C9-B4DE-D91CF0F612D8}"/>
              </a:ext>
            </a:extLst>
          </p:cNvPr>
          <p:cNvSpPr/>
          <p:nvPr/>
        </p:nvSpPr>
        <p:spPr>
          <a:xfrm>
            <a:off x="1950516" y="3875473"/>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CUÉNTAME: </a:t>
            </a:r>
          </a:p>
          <a:p>
            <a:pPr algn="ctr"/>
            <a:r>
              <a:rPr lang="es-ES" sz="1200" dirty="0">
                <a:latin typeface="Arial" panose="020B0604020202020204" pitchFamily="34" charset="0"/>
                <a:cs typeface="Arial" panose="020B0604020202020204" pitchFamily="34" charset="0"/>
              </a:rPr>
              <a:t>DIFICULTADES EN LOS CARGUES</a:t>
            </a:r>
          </a:p>
          <a:p>
            <a:pPr algn="ctr"/>
            <a:r>
              <a:rPr lang="es-ES" sz="1200" dirty="0">
                <a:latin typeface="Arial" panose="020B0604020202020204" pitchFamily="34" charset="0"/>
                <a:cs typeface="Arial" panose="020B0604020202020204" pitchFamily="34" charset="0"/>
              </a:rPr>
              <a:t>ASISTENCIA TÉCNICA AL ENTE</a:t>
            </a:r>
          </a:p>
          <a:p>
            <a:pPr algn="ctr"/>
            <a:r>
              <a:rPr lang="es-ES" sz="1200" dirty="0">
                <a:latin typeface="Arial" panose="020B0604020202020204" pitchFamily="34" charset="0"/>
                <a:cs typeface="Arial" panose="020B0604020202020204" pitchFamily="34" charset="0"/>
              </a:rPr>
              <a:t>APOYO TÉCNICO CON VARIABLES QUE NO APLIQUEN AL CONVENIO</a:t>
            </a:r>
          </a:p>
        </p:txBody>
      </p:sp>
      <p:sp>
        <p:nvSpPr>
          <p:cNvPr id="16" name="Rectángulo 15">
            <a:extLst>
              <a:ext uri="{FF2B5EF4-FFF2-40B4-BE49-F238E27FC236}">
                <a16:creationId xmlns:a16="http://schemas.microsoft.com/office/drawing/2014/main" id="{3D015972-CB7E-4D29-91A9-DD9677BEB06B}"/>
              </a:ext>
            </a:extLst>
          </p:cNvPr>
          <p:cNvSpPr/>
          <p:nvPr/>
        </p:nvSpPr>
        <p:spPr>
          <a:xfrm>
            <a:off x="1792655" y="1329205"/>
            <a:ext cx="9150610" cy="97382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SUPERVISIÓN:</a:t>
            </a:r>
          </a:p>
          <a:p>
            <a:pPr algn="ctr"/>
            <a:r>
              <a:rPr lang="es-ES" sz="1200" dirty="0">
                <a:latin typeface="Arial" panose="020B0604020202020204" pitchFamily="34" charset="0"/>
                <a:cs typeface="Arial" panose="020B0604020202020204" pitchFamily="34" charset="0"/>
              </a:rPr>
              <a:t>APOYO EN LA REALIZACIÓN DE VISITAS</a:t>
            </a:r>
          </a:p>
          <a:p>
            <a:pPr algn="ctr"/>
            <a:r>
              <a:rPr lang="es-ES" sz="1200" dirty="0">
                <a:latin typeface="Arial" panose="020B0604020202020204" pitchFamily="34" charset="0"/>
                <a:cs typeface="Arial" panose="020B0604020202020204" pitchFamily="34" charset="0"/>
              </a:rPr>
              <a:t>APOYO EN LA ELABORACIÓN DE INSTRUMENTOS ESPECIALES</a:t>
            </a:r>
          </a:p>
        </p:txBody>
      </p:sp>
      <p:sp>
        <p:nvSpPr>
          <p:cNvPr id="2" name="Rectángulo 1">
            <a:extLst>
              <a:ext uri="{FF2B5EF4-FFF2-40B4-BE49-F238E27FC236}">
                <a16:creationId xmlns:a16="http://schemas.microsoft.com/office/drawing/2014/main" id="{0BA2CAAB-8FB4-4FBC-8760-A7A248A53202}"/>
              </a:ext>
            </a:extLst>
          </p:cNvPr>
          <p:cNvSpPr/>
          <p:nvPr/>
        </p:nvSpPr>
        <p:spPr>
          <a:xfrm>
            <a:off x="2205838" y="4829651"/>
            <a:ext cx="8370779" cy="1680332"/>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b="1" dirty="0">
                <a:latin typeface="Arial" panose="020B0604020202020204" pitchFamily="34" charset="0"/>
                <a:cs typeface="Arial" panose="020B0604020202020204" pitchFamily="34" charset="0"/>
              </a:rPr>
              <a:t>VALIDACIÓN DE LA DOTACIÓN ADQUIRIDA </a:t>
            </a:r>
          </a:p>
          <a:p>
            <a:pPr algn="ctr"/>
            <a:r>
              <a:rPr lang="es-CO" b="1" dirty="0">
                <a:latin typeface="Arial" panose="020B0604020202020204" pitchFamily="34" charset="0"/>
                <a:cs typeface="Arial" panose="020B0604020202020204" pitchFamily="34" charset="0"/>
              </a:rPr>
              <a:t>EN EL MARCO DE LOS CONVENIOS: </a:t>
            </a:r>
          </a:p>
          <a:p>
            <a:pPr algn="ctr"/>
            <a:r>
              <a:rPr lang="es-CO" sz="1200" dirty="0">
                <a:solidFill>
                  <a:schemeClr val="lt1"/>
                </a:solidFill>
                <a:latin typeface="Arial" panose="020B0604020202020204" pitchFamily="34" charset="0"/>
                <a:cs typeface="Arial" panose="020B0604020202020204" pitchFamily="34" charset="0"/>
              </a:rPr>
              <a:t>TENIENDO EN CUENTA QUE ES NECESARIO VERIFICAR LOS ELEMENTOS DEVOLUTIVOS QUE LAS ENTIDADES ADMINISTRADORAS DE SERVICIOS (EAS) ADQUIRIERON EN EL MARCO DE LOS CONVENIOS INTERADMINISTRATIVOS. ESTE PROCESO SE LOGRA MEDIANTE AL ARTICULACIÓN CON EL EQUIPO DE SUPERVISIÓN, QUIENES SON LOS ENCARGADOS DE PROGRAMAR DICHAS VISITAS IN SITU,  EVIDENCIANDO A TRAVÉS REGISTRO FOTOGRÁFICO Y POSTERIORMENTE, EL INFORME CORRESPONDIENTE, QUE LOS ÍTEMS SE ENCUENTREN EN LAS UDS REPORTADAS</a:t>
            </a:r>
          </a:p>
        </p:txBody>
      </p:sp>
    </p:spTree>
    <p:extLst>
      <p:ext uri="{BB962C8B-B14F-4D97-AF65-F5344CB8AC3E}">
        <p14:creationId xmlns:p14="http://schemas.microsoft.com/office/powerpoint/2010/main" val="31367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146388" y="173641"/>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1" name="Group 4">
            <a:extLst>
              <a:ext uri="{FF2B5EF4-FFF2-40B4-BE49-F238E27FC236}">
                <a16:creationId xmlns:a16="http://schemas.microsoft.com/office/drawing/2014/main" id="{E05619C8-883D-47EE-B7D6-3098DE287950}"/>
              </a:ext>
            </a:extLst>
          </p:cNvPr>
          <p:cNvGrpSpPr/>
          <p:nvPr/>
        </p:nvGrpSpPr>
        <p:grpSpPr>
          <a:xfrm>
            <a:off x="9935552" y="2591341"/>
            <a:ext cx="2371378" cy="2371378"/>
            <a:chOff x="6876256" y="3063517"/>
            <a:chExt cx="1944216" cy="1944216"/>
          </a:xfrm>
          <a:scene3d>
            <a:camera prst="perspectiveLeft">
              <a:rot lat="0" lon="3900000" rev="0"/>
            </a:camera>
            <a:lightRig rig="threePt" dir="t"/>
          </a:scene3d>
        </p:grpSpPr>
        <p:sp>
          <p:nvSpPr>
            <p:cNvPr id="26" name="Oval 3">
              <a:extLst>
                <a:ext uri="{FF2B5EF4-FFF2-40B4-BE49-F238E27FC236}">
                  <a16:creationId xmlns:a16="http://schemas.microsoft.com/office/drawing/2014/main" id="{96D667D6-94E0-45BC-847A-912932C4D86B}"/>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7" name="Oval 42">
              <a:extLst>
                <a:ext uri="{FF2B5EF4-FFF2-40B4-BE49-F238E27FC236}">
                  <a16:creationId xmlns:a16="http://schemas.microsoft.com/office/drawing/2014/main" id="{558CB288-B540-4E14-9792-BA67F307ABA3}"/>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Oval 43">
              <a:extLst>
                <a:ext uri="{FF2B5EF4-FFF2-40B4-BE49-F238E27FC236}">
                  <a16:creationId xmlns:a16="http://schemas.microsoft.com/office/drawing/2014/main" id="{324BA0FA-DEF9-452C-B4DE-06285B8367E3}"/>
                </a:ext>
              </a:extLst>
            </p:cNvPr>
            <p:cNvSpPr/>
            <p:nvPr/>
          </p:nvSpPr>
          <p:spPr>
            <a:xfrm>
              <a:off x="7487073" y="3674334"/>
              <a:ext cx="722583" cy="722583"/>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grpSp>
      <p:sp>
        <p:nvSpPr>
          <p:cNvPr id="19" name="TextBox 288">
            <a:extLst>
              <a:ext uri="{FF2B5EF4-FFF2-40B4-BE49-F238E27FC236}">
                <a16:creationId xmlns:a16="http://schemas.microsoft.com/office/drawing/2014/main" id="{A019D697-1A13-43F1-84CA-A20DC2D1D1E7}"/>
              </a:ext>
            </a:extLst>
          </p:cNvPr>
          <p:cNvSpPr txBox="1"/>
          <p:nvPr/>
        </p:nvSpPr>
        <p:spPr>
          <a:xfrm>
            <a:off x="4401991"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1</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0B783977-87C8-4445-A4C9-0A01114DC0B0}"/>
              </a:ext>
            </a:extLst>
          </p:cNvPr>
          <p:cNvSpPr/>
          <p:nvPr/>
        </p:nvSpPr>
        <p:spPr>
          <a:xfrm>
            <a:off x="1066159" y="4488704"/>
            <a:ext cx="2737212" cy="1723549"/>
          </a:xfrm>
          <a:prstGeom prst="rect">
            <a:avLst/>
          </a:prstGeom>
        </p:spPr>
        <p:txBody>
          <a:bodyPr wrap="square">
            <a:spAutoFit/>
          </a:bodyPr>
          <a:lstStyle/>
          <a:p>
            <a:pPr lvl="0" algn="ctr"/>
            <a:r>
              <a:rPr lang="es-CO" sz="1200" b="1" dirty="0">
                <a:solidFill>
                  <a:srgbClr val="70AD47"/>
                </a:solidFill>
                <a:latin typeface="Arial" panose="020B0604020202020204" pitchFamily="34" charset="0"/>
                <a:cs typeface="Arial" panose="020B0604020202020204" pitchFamily="34" charset="0"/>
              </a:rPr>
              <a:t>REALIZAR UNA CAPACITACIÓN AL ENTE Y A LAS ENTIDADES DE LOS CONTRATOS DERIVADOS</a:t>
            </a:r>
            <a:r>
              <a:rPr lang="es-CO" sz="1200" dirty="0">
                <a:solidFill>
                  <a:srgbClr val="70AD47"/>
                </a:solidFill>
                <a:latin typeface="Arial" panose="020B0604020202020204" pitchFamily="34" charset="0"/>
                <a:cs typeface="Arial" panose="020B0604020202020204" pitchFamily="34" charset="0"/>
              </a:rPr>
              <a:t> </a:t>
            </a:r>
          </a:p>
          <a:p>
            <a:pPr lvl="0" algn="ctr"/>
            <a:r>
              <a:rPr lang="es-CO" sz="1200" dirty="0">
                <a:solidFill>
                  <a:srgbClr val="70AD47"/>
                </a:solidFill>
                <a:latin typeface="Arial" panose="020B0604020202020204" pitchFamily="34" charset="0"/>
                <a:cs typeface="Arial" panose="020B0604020202020204" pitchFamily="34" charset="0"/>
              </a:rPr>
              <a:t>DONDE SE DE LÍNEA TÉCNICA EN CUANTO A LA ACTUALIZACIÓN DE MANUALES Y EL COMPONENTE FINANCIERO </a:t>
            </a:r>
          </a:p>
          <a:p>
            <a:pPr lvl="0" algn="ctr"/>
            <a:r>
              <a:rPr lang="es-CO" sz="1100" dirty="0">
                <a:solidFill>
                  <a:srgbClr val="70AD47"/>
                </a:solidFill>
                <a:latin typeface="Arial" panose="020B0604020202020204" pitchFamily="34" charset="0"/>
                <a:cs typeface="Arial" panose="020B0604020202020204" pitchFamily="34" charset="0"/>
              </a:rPr>
              <a:t>(EN LOS CONVENIOS QUE OPERAN CON LINEAMIENTOS DEL ICBF)</a:t>
            </a:r>
          </a:p>
        </p:txBody>
      </p:sp>
      <p:sp>
        <p:nvSpPr>
          <p:cNvPr id="3" name="Rectángulo 2">
            <a:extLst>
              <a:ext uri="{FF2B5EF4-FFF2-40B4-BE49-F238E27FC236}">
                <a16:creationId xmlns:a16="http://schemas.microsoft.com/office/drawing/2014/main" id="{E2256DAA-19D7-4956-AB2B-90071E2E92D9}"/>
              </a:ext>
            </a:extLst>
          </p:cNvPr>
          <p:cNvSpPr/>
          <p:nvPr/>
        </p:nvSpPr>
        <p:spPr>
          <a:xfrm>
            <a:off x="1701890" y="1861129"/>
            <a:ext cx="2875129" cy="1184940"/>
          </a:xfrm>
          <a:prstGeom prst="rect">
            <a:avLst/>
          </a:prstGeom>
        </p:spPr>
        <p:txBody>
          <a:bodyPr wrap="square">
            <a:spAutoFit/>
          </a:bodyPr>
          <a:lstStyle/>
          <a:p>
            <a:pPr algn="ctr"/>
            <a:r>
              <a:rPr lang="es-CO" sz="1200" b="1" dirty="0">
                <a:solidFill>
                  <a:srgbClr val="4472C4"/>
                </a:solidFill>
                <a:latin typeface="Arial" panose="020B0604020202020204" pitchFamily="34" charset="0"/>
                <a:cs typeface="Arial" panose="020B0604020202020204" pitchFamily="34" charset="0"/>
              </a:rPr>
              <a:t>LLEVAR UN CONTROL MINUCIOSO DE AHORROS E INEJECUCIONES </a:t>
            </a:r>
          </a:p>
          <a:p>
            <a:pPr algn="ctr"/>
            <a:r>
              <a:rPr lang="es-CO" sz="1200" dirty="0">
                <a:solidFill>
                  <a:srgbClr val="4472C4"/>
                </a:solidFill>
                <a:latin typeface="Arial" panose="020B0604020202020204" pitchFamily="34" charset="0"/>
                <a:cs typeface="Arial" panose="020B0604020202020204" pitchFamily="34" charset="0"/>
              </a:rPr>
              <a:t>CON EL FIN DE DETERMINAR POSIBLES LIBERACIONES O REINVERSIONES </a:t>
            </a:r>
          </a:p>
          <a:p>
            <a:pPr algn="ctr"/>
            <a:r>
              <a:rPr lang="es-CO" sz="1100" dirty="0">
                <a:solidFill>
                  <a:srgbClr val="4472C4"/>
                </a:solidFill>
                <a:latin typeface="Arial" panose="020B0604020202020204" pitchFamily="34" charset="0"/>
                <a:cs typeface="Arial" panose="020B0604020202020204" pitchFamily="34" charset="0"/>
              </a:rPr>
              <a:t>(SE REQUIERE EQUIPO DE APOYO)</a:t>
            </a:r>
          </a:p>
        </p:txBody>
      </p:sp>
      <p:sp>
        <p:nvSpPr>
          <p:cNvPr id="4" name="Rectángulo 3">
            <a:extLst>
              <a:ext uri="{FF2B5EF4-FFF2-40B4-BE49-F238E27FC236}">
                <a16:creationId xmlns:a16="http://schemas.microsoft.com/office/drawing/2014/main" id="{57442655-ED18-4035-B20F-4E2C35B77CA1}"/>
              </a:ext>
            </a:extLst>
          </p:cNvPr>
          <p:cNvSpPr/>
          <p:nvPr/>
        </p:nvSpPr>
        <p:spPr>
          <a:xfrm>
            <a:off x="3822599" y="4754093"/>
            <a:ext cx="2248289" cy="1015663"/>
          </a:xfrm>
          <a:prstGeom prst="rect">
            <a:avLst/>
          </a:prstGeom>
        </p:spPr>
        <p:txBody>
          <a:bodyPr wrap="square">
            <a:spAutoFit/>
          </a:bodyPr>
          <a:lstStyle/>
          <a:p>
            <a:pPr algn="ctr"/>
            <a:r>
              <a:rPr lang="es-CO" sz="1200" b="1" dirty="0">
                <a:solidFill>
                  <a:srgbClr val="ED7D31"/>
                </a:solidFill>
                <a:latin typeface="Arial" panose="020B0604020202020204" pitchFamily="34" charset="0"/>
                <a:cs typeface="Arial" panose="020B0604020202020204" pitchFamily="34" charset="0"/>
              </a:rPr>
              <a:t>ACOMPAÑAR VISITAS </a:t>
            </a:r>
          </a:p>
          <a:p>
            <a:pPr algn="ctr"/>
            <a:r>
              <a:rPr lang="es-CO" sz="1200" b="1" dirty="0">
                <a:solidFill>
                  <a:srgbClr val="ED7D31"/>
                </a:solidFill>
                <a:latin typeface="Arial" panose="020B0604020202020204" pitchFamily="34" charset="0"/>
                <a:cs typeface="Arial" panose="020B0604020202020204" pitchFamily="34" charset="0"/>
              </a:rPr>
              <a:t>A UDS Y EAS </a:t>
            </a:r>
          </a:p>
          <a:p>
            <a:pPr algn="ctr"/>
            <a:r>
              <a:rPr lang="es-CO" sz="1200" dirty="0">
                <a:solidFill>
                  <a:srgbClr val="ED7D31"/>
                </a:solidFill>
                <a:latin typeface="Arial" panose="020B0604020202020204" pitchFamily="34" charset="0"/>
                <a:cs typeface="Arial" panose="020B0604020202020204" pitchFamily="34" charset="0"/>
              </a:rPr>
              <a:t>Y ACOMPAÑAR LA IMPLEMENTACIÓN DE ACCIONES DE MEJORA</a:t>
            </a:r>
          </a:p>
        </p:txBody>
      </p:sp>
      <p:sp>
        <p:nvSpPr>
          <p:cNvPr id="40" name="TextBox 288">
            <a:extLst>
              <a:ext uri="{FF2B5EF4-FFF2-40B4-BE49-F238E27FC236}">
                <a16:creationId xmlns:a16="http://schemas.microsoft.com/office/drawing/2014/main" id="{0494CB4F-E818-42E9-8CE2-AF6C4090EAA3}"/>
              </a:ext>
            </a:extLst>
          </p:cNvPr>
          <p:cNvSpPr txBox="1"/>
          <p:nvPr/>
        </p:nvSpPr>
        <p:spPr>
          <a:xfrm>
            <a:off x="9378173"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DB175856-AD09-4AD7-B22E-E86F26D360F9}"/>
              </a:ext>
            </a:extLst>
          </p:cNvPr>
          <p:cNvSpPr/>
          <p:nvPr/>
        </p:nvSpPr>
        <p:spPr>
          <a:xfrm>
            <a:off x="4811392" y="1961747"/>
            <a:ext cx="2823395" cy="1015663"/>
          </a:xfrm>
          <a:prstGeom prst="rect">
            <a:avLst/>
          </a:prstGeom>
        </p:spPr>
        <p:txBody>
          <a:bodyPr wrap="square">
            <a:spAutoFit/>
          </a:bodyPr>
          <a:lstStyle/>
          <a:p>
            <a:pPr algn="ctr"/>
            <a:r>
              <a:rPr lang="es-CO" sz="1200" b="1" dirty="0">
                <a:solidFill>
                  <a:srgbClr val="A5A5A5"/>
                </a:solidFill>
                <a:latin typeface="Arial" panose="020B0604020202020204" pitchFamily="34" charset="0"/>
                <a:cs typeface="Arial" panose="020B0604020202020204" pitchFamily="34" charset="0"/>
              </a:rPr>
              <a:t>CONTAR CON UNA </a:t>
            </a:r>
          </a:p>
          <a:p>
            <a:pPr algn="ctr"/>
            <a:r>
              <a:rPr lang="es-CO" sz="1200" b="1" dirty="0">
                <a:solidFill>
                  <a:srgbClr val="A5A5A5"/>
                </a:solidFill>
                <a:latin typeface="Arial" panose="020B0604020202020204" pitchFamily="34" charset="0"/>
                <a:cs typeface="Arial" panose="020B0604020202020204" pitchFamily="34" charset="0"/>
              </a:rPr>
              <a:t>GUÍA DE SUPERVISIÓN </a:t>
            </a:r>
          </a:p>
          <a:p>
            <a:pPr algn="ctr"/>
            <a:r>
              <a:rPr lang="es-CO" sz="1200" dirty="0">
                <a:solidFill>
                  <a:srgbClr val="A5A5A5"/>
                </a:solidFill>
                <a:latin typeface="Arial" panose="020B0604020202020204" pitchFamily="34" charset="0"/>
                <a:cs typeface="Arial" panose="020B0604020202020204" pitchFamily="34" charset="0"/>
              </a:rPr>
              <a:t>QUE CONTEMPLE CONVENIOS QUE NO OPEREN CON LOS LINEAMIENTOS DEL ICBF</a:t>
            </a:r>
          </a:p>
        </p:txBody>
      </p:sp>
      <p:cxnSp>
        <p:nvCxnSpPr>
          <p:cNvPr id="47" name="Straight Connector 6">
            <a:extLst>
              <a:ext uri="{FF2B5EF4-FFF2-40B4-BE49-F238E27FC236}">
                <a16:creationId xmlns:a16="http://schemas.microsoft.com/office/drawing/2014/main" id="{EE2F7A39-5A5C-44F7-8BD5-7624D55EBC7F}"/>
              </a:ext>
            </a:extLst>
          </p:cNvPr>
          <p:cNvCxnSpPr/>
          <p:nvPr/>
        </p:nvCxnSpPr>
        <p:spPr>
          <a:xfrm>
            <a:off x="8972442"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9">
            <a:extLst>
              <a:ext uri="{FF2B5EF4-FFF2-40B4-BE49-F238E27FC236}">
                <a16:creationId xmlns:a16="http://schemas.microsoft.com/office/drawing/2014/main" id="{1365A2CD-5290-4D82-A17C-4322CB9196AE}"/>
              </a:ext>
            </a:extLst>
          </p:cNvPr>
          <p:cNvCxnSpPr/>
          <p:nvPr/>
        </p:nvCxnSpPr>
        <p:spPr>
          <a:xfrm>
            <a:off x="6198408"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51">
            <a:extLst>
              <a:ext uri="{FF2B5EF4-FFF2-40B4-BE49-F238E27FC236}">
                <a16:creationId xmlns:a16="http://schemas.microsoft.com/office/drawing/2014/main" id="{20164195-AECB-4BF8-93D4-20BFC2CD6C71}"/>
              </a:ext>
            </a:extLst>
          </p:cNvPr>
          <p:cNvCxnSpPr/>
          <p:nvPr/>
        </p:nvCxnSpPr>
        <p:spPr>
          <a:xfrm>
            <a:off x="3424376"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3">
            <a:extLst>
              <a:ext uri="{FF2B5EF4-FFF2-40B4-BE49-F238E27FC236}">
                <a16:creationId xmlns:a16="http://schemas.microsoft.com/office/drawing/2014/main" id="{7C6C6E07-C198-4807-AF3B-D1A8A3CFE115}"/>
              </a:ext>
            </a:extLst>
          </p:cNvPr>
          <p:cNvCxnSpPr/>
          <p:nvPr/>
        </p:nvCxnSpPr>
        <p:spPr>
          <a:xfrm flipV="1">
            <a:off x="7585424"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5">
            <a:extLst>
              <a:ext uri="{FF2B5EF4-FFF2-40B4-BE49-F238E27FC236}">
                <a16:creationId xmlns:a16="http://schemas.microsoft.com/office/drawing/2014/main" id="{148A65EB-E354-4F58-BA51-20647C903637}"/>
              </a:ext>
            </a:extLst>
          </p:cNvPr>
          <p:cNvCxnSpPr/>
          <p:nvPr/>
        </p:nvCxnSpPr>
        <p:spPr>
          <a:xfrm flipV="1">
            <a:off x="4811392"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5">
            <a:extLst>
              <a:ext uri="{FF2B5EF4-FFF2-40B4-BE49-F238E27FC236}">
                <a16:creationId xmlns:a16="http://schemas.microsoft.com/office/drawing/2014/main" id="{252AFD8A-D6BE-476E-A5C4-54F2D73D5426}"/>
              </a:ext>
            </a:extLst>
          </p:cNvPr>
          <p:cNvCxnSpPr/>
          <p:nvPr/>
        </p:nvCxnSpPr>
        <p:spPr>
          <a:xfrm flipV="1">
            <a:off x="2037360"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hevron 2">
            <a:extLst>
              <a:ext uri="{FF2B5EF4-FFF2-40B4-BE49-F238E27FC236}">
                <a16:creationId xmlns:a16="http://schemas.microsoft.com/office/drawing/2014/main" id="{26214060-FEF1-4AD7-B549-E9995E1A01D2}"/>
              </a:ext>
            </a:extLst>
          </p:cNvPr>
          <p:cNvSpPr/>
          <p:nvPr/>
        </p:nvSpPr>
        <p:spPr>
          <a:xfrm>
            <a:off x="2989463" y="3497171"/>
            <a:ext cx="1587556" cy="514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5" name="Chevron 37">
            <a:extLst>
              <a:ext uri="{FF2B5EF4-FFF2-40B4-BE49-F238E27FC236}">
                <a16:creationId xmlns:a16="http://schemas.microsoft.com/office/drawing/2014/main" id="{28763B29-B44B-4EF4-985C-B1EC19F9079B}"/>
              </a:ext>
            </a:extLst>
          </p:cNvPr>
          <p:cNvSpPr/>
          <p:nvPr/>
        </p:nvSpPr>
        <p:spPr>
          <a:xfrm>
            <a:off x="4396123" y="3497171"/>
            <a:ext cx="1587556"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6" name="Chevron 38">
            <a:extLst>
              <a:ext uri="{FF2B5EF4-FFF2-40B4-BE49-F238E27FC236}">
                <a16:creationId xmlns:a16="http://schemas.microsoft.com/office/drawing/2014/main" id="{C9CA43BF-4D28-4587-910C-7537688FF386}"/>
              </a:ext>
            </a:extLst>
          </p:cNvPr>
          <p:cNvSpPr/>
          <p:nvPr/>
        </p:nvSpPr>
        <p:spPr>
          <a:xfrm>
            <a:off x="5802782" y="3497171"/>
            <a:ext cx="1587556"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Chevron 39">
            <a:extLst>
              <a:ext uri="{FF2B5EF4-FFF2-40B4-BE49-F238E27FC236}">
                <a16:creationId xmlns:a16="http://schemas.microsoft.com/office/drawing/2014/main" id="{7811403D-3BCA-4FFE-8B9A-607CDF60D774}"/>
              </a:ext>
            </a:extLst>
          </p:cNvPr>
          <p:cNvSpPr/>
          <p:nvPr/>
        </p:nvSpPr>
        <p:spPr>
          <a:xfrm>
            <a:off x="7209442" y="3497171"/>
            <a:ext cx="1587556"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8" name="Chevron 40">
            <a:extLst>
              <a:ext uri="{FF2B5EF4-FFF2-40B4-BE49-F238E27FC236}">
                <a16:creationId xmlns:a16="http://schemas.microsoft.com/office/drawing/2014/main" id="{60A1BCCD-7503-4445-A9D2-817688D68D9B}"/>
              </a:ext>
            </a:extLst>
          </p:cNvPr>
          <p:cNvSpPr/>
          <p:nvPr/>
        </p:nvSpPr>
        <p:spPr>
          <a:xfrm>
            <a:off x="8616102" y="3497171"/>
            <a:ext cx="1587556"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9" name="Chevron 2">
            <a:extLst>
              <a:ext uri="{FF2B5EF4-FFF2-40B4-BE49-F238E27FC236}">
                <a16:creationId xmlns:a16="http://schemas.microsoft.com/office/drawing/2014/main" id="{DAFDA271-AB00-4F78-A2D6-948A47591116}"/>
              </a:ext>
            </a:extLst>
          </p:cNvPr>
          <p:cNvSpPr/>
          <p:nvPr/>
        </p:nvSpPr>
        <p:spPr>
          <a:xfrm>
            <a:off x="1542456" y="3497171"/>
            <a:ext cx="1587556" cy="51494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Rectángulo 65">
            <a:extLst>
              <a:ext uri="{FF2B5EF4-FFF2-40B4-BE49-F238E27FC236}">
                <a16:creationId xmlns:a16="http://schemas.microsoft.com/office/drawing/2014/main" id="{6F302620-CB92-41B0-AFE6-14D8AA72DECD}"/>
              </a:ext>
            </a:extLst>
          </p:cNvPr>
          <p:cNvSpPr/>
          <p:nvPr/>
        </p:nvSpPr>
        <p:spPr>
          <a:xfrm>
            <a:off x="6246480" y="4680700"/>
            <a:ext cx="2737212" cy="1569660"/>
          </a:xfrm>
          <a:prstGeom prst="rect">
            <a:avLst/>
          </a:prstGeom>
        </p:spPr>
        <p:txBody>
          <a:bodyPr wrap="square">
            <a:spAutoFit/>
          </a:bodyPr>
          <a:lstStyle/>
          <a:p>
            <a:pPr algn="ctr"/>
            <a:r>
              <a:rPr lang="es-ES" sz="1200" b="1" dirty="0">
                <a:solidFill>
                  <a:schemeClr val="accent4">
                    <a:lumMod val="75000"/>
                  </a:schemeClr>
                </a:solidFill>
                <a:latin typeface="Arial" panose="020B0604020202020204" pitchFamily="34" charset="0"/>
                <a:cs typeface="Arial" panose="020B0604020202020204" pitchFamily="34" charset="0"/>
              </a:rPr>
              <a:t>CONTAR CON LOS SOPORTES DOCUMENTALES </a:t>
            </a:r>
          </a:p>
          <a:p>
            <a:pPr algn="ctr"/>
            <a:r>
              <a:rPr lang="es-ES" sz="1200" dirty="0">
                <a:solidFill>
                  <a:schemeClr val="accent4">
                    <a:lumMod val="75000"/>
                  </a:schemeClr>
                </a:solidFill>
                <a:latin typeface="Arial" panose="020B0604020202020204" pitchFamily="34" charset="0"/>
                <a:cs typeface="Arial" panose="020B0604020202020204" pitchFamily="34" charset="0"/>
              </a:rPr>
              <a:t>QUE DEN CUENTA DEL REINTEGRO DE RECURSOS POR CONCEPTO DE INEJECUCIONES PRESENTADAS EN EL MARCO DE LOS CONVENIOS</a:t>
            </a:r>
          </a:p>
          <a:p>
            <a:pPr algn="ctr"/>
            <a:r>
              <a:rPr lang="es-ES" sz="1200" dirty="0">
                <a:solidFill>
                  <a:schemeClr val="accent4">
                    <a:lumMod val="75000"/>
                  </a:schemeClr>
                </a:solidFill>
                <a:latin typeface="Arial" panose="020B0604020202020204" pitchFamily="34" charset="0"/>
                <a:cs typeface="Arial" panose="020B0604020202020204" pitchFamily="34" charset="0"/>
              </a:rPr>
              <a:t>INTERADMINISTRATIVOS</a:t>
            </a:r>
          </a:p>
        </p:txBody>
      </p:sp>
      <p:sp>
        <p:nvSpPr>
          <p:cNvPr id="67" name="Rectángulo 66">
            <a:extLst>
              <a:ext uri="{FF2B5EF4-FFF2-40B4-BE49-F238E27FC236}">
                <a16:creationId xmlns:a16="http://schemas.microsoft.com/office/drawing/2014/main" id="{A84985E4-4146-466D-B8DA-5117F83F2418}"/>
              </a:ext>
            </a:extLst>
          </p:cNvPr>
          <p:cNvSpPr/>
          <p:nvPr/>
        </p:nvSpPr>
        <p:spPr>
          <a:xfrm>
            <a:off x="7275370" y="1470311"/>
            <a:ext cx="3583282" cy="1569660"/>
          </a:xfrm>
          <a:prstGeom prst="rect">
            <a:avLst/>
          </a:prstGeom>
        </p:spPr>
        <p:txBody>
          <a:bodyPr wrap="square">
            <a:spAutoFit/>
          </a:bodyPr>
          <a:lstStyle/>
          <a:p>
            <a:pPr algn="ctr"/>
            <a:r>
              <a:rPr lang="es-ES" sz="1200" b="1" dirty="0">
                <a:solidFill>
                  <a:srgbClr val="5B9BD5"/>
                </a:solidFill>
                <a:latin typeface="Arial" panose="020B0604020202020204" pitchFamily="34" charset="0"/>
                <a:cs typeface="Arial" panose="020B0604020202020204" pitchFamily="34" charset="0"/>
              </a:rPr>
              <a:t>RADICAR EN DIRECCIÓN DE CONTRATACIÓN </a:t>
            </a:r>
            <a:r>
              <a:rPr lang="es-ES" sz="1200" dirty="0">
                <a:solidFill>
                  <a:srgbClr val="5B9BD5"/>
                </a:solidFill>
                <a:latin typeface="Arial" panose="020B0604020202020204" pitchFamily="34" charset="0"/>
                <a:cs typeface="Arial" panose="020B0604020202020204" pitchFamily="34" charset="0"/>
              </a:rPr>
              <a:t>LAS ACTAS DE LIQUIDACIÓN Y DOCUMENTACIÓN A TRAVÉS DE LA CUAL SE EVIDENCIE EL CUMPLIMIENTO DE LA TOTALIDAD DE LAS OBLIGACIONES CONTRACTUALES PACTADAS EN LOS 7 CONVENIOS SUSCRITOS EN LAS VIGENCIAS 2016 Y 2017</a:t>
            </a:r>
            <a:r>
              <a:rPr lang="es-CO" sz="1200" dirty="0">
                <a:solidFill>
                  <a:srgbClr val="5B9BD5"/>
                </a:solidFill>
                <a:latin typeface="Arial" panose="020B0604020202020204" pitchFamily="34" charset="0"/>
                <a:cs typeface="Arial" panose="020B0604020202020204" pitchFamily="34" charset="0"/>
              </a:rPr>
              <a:t>F</a:t>
            </a:r>
          </a:p>
        </p:txBody>
      </p:sp>
      <p:sp>
        <p:nvSpPr>
          <p:cNvPr id="9" name="CuadroTexto 8">
            <a:extLst>
              <a:ext uri="{FF2B5EF4-FFF2-40B4-BE49-F238E27FC236}">
                <a16:creationId xmlns:a16="http://schemas.microsoft.com/office/drawing/2014/main" id="{6E57377C-7D70-48D2-9C4E-43DAB2DDE7B0}"/>
              </a:ext>
            </a:extLst>
          </p:cNvPr>
          <p:cNvSpPr txBox="1"/>
          <p:nvPr/>
        </p:nvSpPr>
        <p:spPr>
          <a:xfrm>
            <a:off x="2693661" y="3585760"/>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1</a:t>
            </a:r>
          </a:p>
        </p:txBody>
      </p:sp>
      <p:sp>
        <p:nvSpPr>
          <p:cNvPr id="69" name="CuadroTexto 68">
            <a:extLst>
              <a:ext uri="{FF2B5EF4-FFF2-40B4-BE49-F238E27FC236}">
                <a16:creationId xmlns:a16="http://schemas.microsoft.com/office/drawing/2014/main" id="{DBB1C34E-4DED-446D-82D0-0E5236D4A5BA}"/>
              </a:ext>
            </a:extLst>
          </p:cNvPr>
          <p:cNvSpPr txBox="1"/>
          <p:nvPr/>
        </p:nvSpPr>
        <p:spPr>
          <a:xfrm>
            <a:off x="4170518"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2</a:t>
            </a:r>
          </a:p>
        </p:txBody>
      </p:sp>
      <p:sp>
        <p:nvSpPr>
          <p:cNvPr id="70" name="CuadroTexto 69">
            <a:extLst>
              <a:ext uri="{FF2B5EF4-FFF2-40B4-BE49-F238E27FC236}">
                <a16:creationId xmlns:a16="http://schemas.microsoft.com/office/drawing/2014/main" id="{22A9A458-3E52-48A4-BA1B-9BE909AFAA3A}"/>
              </a:ext>
            </a:extLst>
          </p:cNvPr>
          <p:cNvSpPr txBox="1"/>
          <p:nvPr/>
        </p:nvSpPr>
        <p:spPr>
          <a:xfrm>
            <a:off x="5574182"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3</a:t>
            </a:r>
          </a:p>
        </p:txBody>
      </p:sp>
      <p:sp>
        <p:nvSpPr>
          <p:cNvPr id="71" name="CuadroTexto 70">
            <a:extLst>
              <a:ext uri="{FF2B5EF4-FFF2-40B4-BE49-F238E27FC236}">
                <a16:creationId xmlns:a16="http://schemas.microsoft.com/office/drawing/2014/main" id="{05AF4AA9-B87E-45D5-9662-298737BD72AF}"/>
              </a:ext>
            </a:extLst>
          </p:cNvPr>
          <p:cNvSpPr txBox="1"/>
          <p:nvPr/>
        </p:nvSpPr>
        <p:spPr>
          <a:xfrm>
            <a:off x="695491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4</a:t>
            </a:r>
          </a:p>
        </p:txBody>
      </p:sp>
      <p:sp>
        <p:nvSpPr>
          <p:cNvPr id="72" name="CuadroTexto 71">
            <a:extLst>
              <a:ext uri="{FF2B5EF4-FFF2-40B4-BE49-F238E27FC236}">
                <a16:creationId xmlns:a16="http://schemas.microsoft.com/office/drawing/2014/main" id="{DAE23519-07B9-4F94-A433-15629FA91E3F}"/>
              </a:ext>
            </a:extLst>
          </p:cNvPr>
          <p:cNvSpPr txBox="1"/>
          <p:nvPr/>
        </p:nvSpPr>
        <p:spPr>
          <a:xfrm>
            <a:off x="836157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5</a:t>
            </a:r>
          </a:p>
        </p:txBody>
      </p:sp>
      <p:sp>
        <p:nvSpPr>
          <p:cNvPr id="73" name="CuadroTexto 72">
            <a:extLst>
              <a:ext uri="{FF2B5EF4-FFF2-40B4-BE49-F238E27FC236}">
                <a16:creationId xmlns:a16="http://schemas.microsoft.com/office/drawing/2014/main" id="{7694880E-BB6D-45CE-B6AE-28ED16760C8C}"/>
              </a:ext>
            </a:extLst>
          </p:cNvPr>
          <p:cNvSpPr txBox="1"/>
          <p:nvPr/>
        </p:nvSpPr>
        <p:spPr>
          <a:xfrm>
            <a:off x="9723309"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71335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0-#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up)">
                                      <p:cBhvr>
                                        <p:cTn id="73" dur="500"/>
                                        <p:tgtEl>
                                          <p:spTgt spid="50"/>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down)">
                                      <p:cBhvr>
                                        <p:cTn id="86" dur="500"/>
                                        <p:tgtEl>
                                          <p:spTgt spid="4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54" grpId="0" animBg="1"/>
      <p:bldP spid="55" grpId="0" animBg="1"/>
      <p:bldP spid="56" grpId="0" animBg="1"/>
      <p:bldP spid="57" grpId="0" animBg="1"/>
      <p:bldP spid="58" grpId="0" animBg="1"/>
      <p:bldP spid="59" grpId="0" animBg="1"/>
      <p:bldP spid="66" grpId="0"/>
      <p:bldP spid="6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5">
            <a:extLst>
              <a:ext uri="{FF2B5EF4-FFF2-40B4-BE49-F238E27FC236}">
                <a16:creationId xmlns:a16="http://schemas.microsoft.com/office/drawing/2014/main" id="{B9FE761E-5D49-4964-9007-06601D179F11}"/>
              </a:ext>
            </a:extLst>
          </p:cNvPr>
          <p:cNvSpPr/>
          <p:nvPr/>
        </p:nvSpPr>
        <p:spPr>
          <a:xfrm rot="1778765">
            <a:off x="6954673" y="582803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4676978" y="3029511"/>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492856" y="295943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565839" y="299711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6205300" y="4333369"/>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5764973" y="516312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668220" y="23606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741203" y="23983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4397697" y="23359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4470680" y="2373663"/>
            <a:ext cx="1228029" cy="1060120"/>
          </a:xfrm>
          <a:prstGeom prst="hexagon">
            <a:avLst>
              <a:gd name="adj" fmla="val 26988"/>
              <a:gd name="vf" fmla="val 115470"/>
            </a:avLst>
          </a:prstGeom>
          <a:solidFill>
            <a:srgbClr val="0070C0"/>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431289" y="32827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MARINELLA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442068" y="346171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ANGULO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4322375" y="267004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LAURA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4320865" y="28612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JIMENEZ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633339" y="266188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HARVEY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618765" y="28396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MURILLO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467565" y="63293"/>
            <a:ext cx="5473934" cy="830997"/>
          </a:xfrm>
          <a:prstGeom prst="rect">
            <a:avLst/>
          </a:prstGeom>
        </p:spPr>
        <p:txBody>
          <a:bodyPr wrap="none">
            <a:spAutoFit/>
          </a:bodyPr>
          <a:lstStyle/>
          <a:p>
            <a:pPr algn="ctr"/>
            <a:r>
              <a:rPr lang="es-CO" sz="4800" b="1" dirty="0">
                <a:solidFill>
                  <a:srgbClr val="346232"/>
                </a:solidFill>
              </a:rPr>
              <a:t>Operación Territorial</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887618" y="552923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4782456" y="46280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16">
            <a:extLst>
              <a:ext uri="{FF2B5EF4-FFF2-40B4-BE49-F238E27FC236}">
                <a16:creationId xmlns:a16="http://schemas.microsoft.com/office/drawing/2014/main" id="{9A99CF1A-6ADB-4733-9897-553E085A7CDF}"/>
              </a:ext>
            </a:extLst>
          </p:cNvPr>
          <p:cNvSpPr/>
          <p:nvPr/>
        </p:nvSpPr>
        <p:spPr>
          <a:xfrm>
            <a:off x="6608337" y="483570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681320" y="48733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533015" y="516976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DAVID</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531505" y="53609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8037118" y="372355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7757837" y="303002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830820" y="306770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682515" y="336408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LINA</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681005" y="355527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SERRANO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8049021" y="49919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7" name="Hexagon 16">
            <a:extLst>
              <a:ext uri="{FF2B5EF4-FFF2-40B4-BE49-F238E27FC236}">
                <a16:creationId xmlns:a16="http://schemas.microsoft.com/office/drawing/2014/main" id="{BA2F4DC6-E9BB-4AF6-A6FE-041F08D280D0}"/>
              </a:ext>
            </a:extLst>
          </p:cNvPr>
          <p:cNvSpPr/>
          <p:nvPr/>
        </p:nvSpPr>
        <p:spPr>
          <a:xfrm>
            <a:off x="7769740" y="42984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842723" y="43361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694418" y="46325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692908" y="48236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669817" y="433018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390536" y="36366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463519" y="36743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4315214" y="397071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CARLOS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4313704" y="416190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VALDIVIESO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776559" y="49071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497278" y="42135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570261" y="42512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5421956" y="45476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YUBETH</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5420446" y="47388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SPROCKEL</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41" name="Hexagon 16">
            <a:extLst>
              <a:ext uri="{FF2B5EF4-FFF2-40B4-BE49-F238E27FC236}">
                <a16:creationId xmlns:a16="http://schemas.microsoft.com/office/drawing/2014/main" id="{77CB69F7-38B7-4A29-B7AD-221CBA04FE14}"/>
              </a:ext>
            </a:extLst>
          </p:cNvPr>
          <p:cNvSpPr/>
          <p:nvPr/>
        </p:nvSpPr>
        <p:spPr>
          <a:xfrm>
            <a:off x="8880200" y="36159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953183" y="36536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804878" y="39499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YANETH</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842135" y="4140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5716781" y="198300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5532920" y="171827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5609635" y="17274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5480346" y="206311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JACQUELINE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5478836" y="225430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RAMIREZ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065244" y="2439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7785963" y="1746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7858946" y="1783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7710641" y="2080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OLGA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7709131" y="2271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HOLGUIN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10308699" y="458136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9959924" y="430129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10051227" y="434545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9932273" y="4702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MARTHA</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9930763" y="4893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180445" y="557773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3" name="Oval 26">
            <a:extLst>
              <a:ext uri="{FF2B5EF4-FFF2-40B4-BE49-F238E27FC236}">
                <a16:creationId xmlns:a16="http://schemas.microsoft.com/office/drawing/2014/main" id="{DA55D583-6036-41BC-B010-9779D9298EDF}"/>
              </a:ext>
            </a:extLst>
          </p:cNvPr>
          <p:cNvSpPr/>
          <p:nvPr/>
        </p:nvSpPr>
        <p:spPr>
          <a:xfrm>
            <a:off x="7561051" y="3616099"/>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Hexagon 16">
            <a:extLst>
              <a:ext uri="{FF2B5EF4-FFF2-40B4-BE49-F238E27FC236}">
                <a16:creationId xmlns:a16="http://schemas.microsoft.com/office/drawing/2014/main" id="{2EB7AB37-4F33-478E-8398-667692A901CD}"/>
              </a:ext>
            </a:extLst>
          </p:cNvPr>
          <p:cNvSpPr/>
          <p:nvPr/>
        </p:nvSpPr>
        <p:spPr>
          <a:xfrm>
            <a:off x="8901164" y="488420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8974147" y="492188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8825842" y="521826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ROCIO</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8824332" y="540945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DUSSAN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9167433" y="30480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8888152" y="23545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8961135" y="23922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8812830" y="26886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8811320" y="28797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CASTILLA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6935947" y="175681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6656666" y="10632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6729649" y="110097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6581344" y="139735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LILIANA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6579834" y="15885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FARFAN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011150" y="17537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084133" y="17913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9935828" y="20877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9934318" y="22789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0" name="Conector recto 229">
            <a:extLst>
              <a:ext uri="{FF2B5EF4-FFF2-40B4-BE49-F238E27FC236}">
                <a16:creationId xmlns:a16="http://schemas.microsoft.com/office/drawing/2014/main" id="{1152AE2D-4AB1-4D59-98DC-FB44A73E374A}"/>
              </a:ext>
            </a:extLst>
          </p:cNvPr>
          <p:cNvCxnSpPr>
            <a:cxnSpLocks/>
          </p:cNvCxnSpPr>
          <p:nvPr/>
        </p:nvCxnSpPr>
        <p:spPr>
          <a:xfrm>
            <a:off x="6902345" y="42866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32" name="Hexagon 16">
            <a:extLst>
              <a:ext uri="{FF2B5EF4-FFF2-40B4-BE49-F238E27FC236}">
                <a16:creationId xmlns:a16="http://schemas.microsoft.com/office/drawing/2014/main" id="{A59E9F1A-8F89-4798-AE81-CC38D1DE6837}"/>
              </a:ext>
            </a:extLst>
          </p:cNvPr>
          <p:cNvSpPr/>
          <p:nvPr/>
        </p:nvSpPr>
        <p:spPr>
          <a:xfrm>
            <a:off x="6623064" y="35931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6696047" y="36307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6548122" y="3772082"/>
            <a:ext cx="1478468" cy="523220"/>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 </a:t>
            </a:r>
          </a:p>
          <a:p>
            <a:pPr algn="ctr"/>
            <a:r>
              <a:rPr lang="en-US" sz="1400" b="1" cap="none" spc="0" dirty="0">
                <a:ln w="0"/>
                <a:solidFill>
                  <a:schemeClr val="bg1"/>
                </a:solidFill>
                <a:latin typeface="Century Gothic" panose="020B0502020202020204" pitchFamily="34" charset="0"/>
                <a:cs typeface="Arial" panose="020B0604020202020204" pitchFamily="34" charset="0"/>
              </a:rPr>
              <a:t>NICOLAS</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6559133" y="420297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PALACIOS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96D6D790-2481-4E56-9062-12069390F4DB}"/>
              </a:ext>
            </a:extLst>
          </p:cNvPr>
          <p:cNvCxnSpPr>
            <a:cxnSpLocks/>
          </p:cNvCxnSpPr>
          <p:nvPr/>
        </p:nvCxnSpPr>
        <p:spPr>
          <a:xfrm>
            <a:off x="9168447" y="179449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4AFA6E04-B5AD-4F6B-9A27-D322084F89EA}"/>
              </a:ext>
            </a:extLst>
          </p:cNvPr>
          <p:cNvSpPr/>
          <p:nvPr/>
        </p:nvSpPr>
        <p:spPr>
          <a:xfrm>
            <a:off x="8889166" y="11009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201DEFBC-DB7C-4D19-B99C-139275A2CE78}"/>
              </a:ext>
            </a:extLst>
          </p:cNvPr>
          <p:cNvSpPr/>
          <p:nvPr/>
        </p:nvSpPr>
        <p:spPr>
          <a:xfrm>
            <a:off x="8962149" y="113864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3C85E760-BE12-4BD5-9269-12E173F9ECE2}"/>
              </a:ext>
            </a:extLst>
          </p:cNvPr>
          <p:cNvSpPr>
            <a:spLocks noChangeAspect="1"/>
          </p:cNvSpPr>
          <p:nvPr/>
        </p:nvSpPr>
        <p:spPr>
          <a:xfrm>
            <a:off x="8813844" y="143502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SONIA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245" name="Rectangle 60">
            <a:extLst>
              <a:ext uri="{FF2B5EF4-FFF2-40B4-BE49-F238E27FC236}">
                <a16:creationId xmlns:a16="http://schemas.microsoft.com/office/drawing/2014/main" id="{084DB265-C637-4E14-8278-1B5A716D5EAE}"/>
              </a:ext>
            </a:extLst>
          </p:cNvPr>
          <p:cNvSpPr>
            <a:spLocks noChangeAspect="1"/>
          </p:cNvSpPr>
          <p:nvPr/>
        </p:nvSpPr>
        <p:spPr>
          <a:xfrm>
            <a:off x="8812334" y="16262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4" name="Grupo 163">
            <a:extLst>
              <a:ext uri="{FF2B5EF4-FFF2-40B4-BE49-F238E27FC236}">
                <a16:creationId xmlns:a16="http://schemas.microsoft.com/office/drawing/2014/main" id="{98AC3289-82F0-47F1-B9F6-B1EC8D881F44}"/>
              </a:ext>
            </a:extLst>
          </p:cNvPr>
          <p:cNvGrpSpPr/>
          <p:nvPr/>
        </p:nvGrpSpPr>
        <p:grpSpPr>
          <a:xfrm>
            <a:off x="-545114" y="2140681"/>
            <a:ext cx="3195538" cy="2889756"/>
            <a:chOff x="4961054" y="1067510"/>
            <a:chExt cx="2326904" cy="2008746"/>
          </a:xfrm>
        </p:grpSpPr>
        <p:sp>
          <p:nvSpPr>
            <p:cNvPr id="165" name="Hexagon 12">
              <a:extLst>
                <a:ext uri="{FF2B5EF4-FFF2-40B4-BE49-F238E27FC236}">
                  <a16:creationId xmlns:a16="http://schemas.microsoft.com/office/drawing/2014/main" id="{01ED5B35-A8D3-4C94-AE1B-AE008963304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Hexagon 13">
              <a:extLst>
                <a:ext uri="{FF2B5EF4-FFF2-40B4-BE49-F238E27FC236}">
                  <a16:creationId xmlns:a16="http://schemas.microsoft.com/office/drawing/2014/main" id="{BA16B9FC-BEA5-4602-B586-7E8B6117DCAC}"/>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6146" name="Picture 2" descr="Imagen relacionada">
            <a:extLst>
              <a:ext uri="{FF2B5EF4-FFF2-40B4-BE49-F238E27FC236}">
                <a16:creationId xmlns:a16="http://schemas.microsoft.com/office/drawing/2014/main" id="{A85502B0-A624-4C47-ACC5-222949807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70" name="Imagen 169">
            <a:extLst>
              <a:ext uri="{FF2B5EF4-FFF2-40B4-BE49-F238E27FC236}">
                <a16:creationId xmlns:a16="http://schemas.microsoft.com/office/drawing/2014/main" id="{08598360-A703-4D8C-ACE1-B8957A2733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60837" y="2877174"/>
            <a:ext cx="762743" cy="762743"/>
          </a:xfrm>
          <a:prstGeom prst="rect">
            <a:avLst/>
          </a:prstGeom>
        </p:spPr>
      </p:pic>
    </p:spTree>
    <p:extLst>
      <p:ext uri="{BB962C8B-B14F-4D97-AF65-F5344CB8AC3E}">
        <p14:creationId xmlns:p14="http://schemas.microsoft.com/office/powerpoint/2010/main" val="20246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0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0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0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0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0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2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3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3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3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3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1" grpId="0"/>
      <p:bldP spid="182" grpId="0"/>
      <p:bldP spid="183" grpId="0"/>
      <p:bldP spid="184" grpId="0"/>
      <p:bldP spid="185" grpId="0"/>
      <p:bldP spid="186" grpId="0"/>
      <p:bldP spid="62" grpId="0" animBg="1"/>
      <p:bldP spid="65" grpId="0" animBg="1"/>
      <p:bldP spid="66" grpId="0" animBg="1"/>
      <p:bldP spid="69" grpId="0"/>
      <p:bldP spid="70" grpId="0"/>
      <p:bldP spid="75" grpId="0" animBg="1"/>
      <p:bldP spid="76" grpId="0" animBg="1"/>
      <p:bldP spid="79" grpId="0"/>
      <p:bldP spid="80" grpId="0"/>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203" grpId="0" animBg="1"/>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ángulo: esquinas redondeadas 88">
            <a:extLst>
              <a:ext uri="{FF2B5EF4-FFF2-40B4-BE49-F238E27FC236}">
                <a16:creationId xmlns:a16="http://schemas.microsoft.com/office/drawing/2014/main" id="{D59DC442-3209-43EF-B8B0-E63CAF3DA998}"/>
              </a:ext>
            </a:extLst>
          </p:cNvPr>
          <p:cNvSpPr/>
          <p:nvPr/>
        </p:nvSpPr>
        <p:spPr>
          <a:xfrm>
            <a:off x="1281531" y="2986429"/>
            <a:ext cx="1810875"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86" name="47 Rectángulo redondeado">
            <a:extLst>
              <a:ext uri="{FF2B5EF4-FFF2-40B4-BE49-F238E27FC236}">
                <a16:creationId xmlns:a16="http://schemas.microsoft.com/office/drawing/2014/main" id="{FBCB987B-2EC2-460F-A90A-1DE18BB2626B}"/>
              </a:ext>
            </a:extLst>
          </p:cNvPr>
          <p:cNvSpPr/>
          <p:nvPr/>
        </p:nvSpPr>
        <p:spPr>
          <a:xfrm>
            <a:off x="3257677" y="2382587"/>
            <a:ext cx="3460881" cy="3842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Jurídico</a:t>
            </a:r>
          </a:p>
        </p:txBody>
      </p:sp>
      <p:sp>
        <p:nvSpPr>
          <p:cNvPr id="114" name="48 Rectángulo redondeado">
            <a:extLst>
              <a:ext uri="{FF2B5EF4-FFF2-40B4-BE49-F238E27FC236}">
                <a16:creationId xmlns:a16="http://schemas.microsoft.com/office/drawing/2014/main" id="{298BDE5A-B985-4BDF-BF9F-2DA354034903}"/>
              </a:ext>
            </a:extLst>
          </p:cNvPr>
          <p:cNvSpPr/>
          <p:nvPr/>
        </p:nvSpPr>
        <p:spPr>
          <a:xfrm>
            <a:off x="3257677" y="3263079"/>
            <a:ext cx="3460911"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Planeación y Sistemas de Información</a:t>
            </a:r>
          </a:p>
        </p:txBody>
      </p:sp>
      <p:sp>
        <p:nvSpPr>
          <p:cNvPr id="118" name="49 Rectángulo redondeado">
            <a:extLst>
              <a:ext uri="{FF2B5EF4-FFF2-40B4-BE49-F238E27FC236}">
                <a16:creationId xmlns:a16="http://schemas.microsoft.com/office/drawing/2014/main" id="{4FFE4AA5-02D4-44CD-ABC1-55CF168AB259}"/>
              </a:ext>
            </a:extLst>
          </p:cNvPr>
          <p:cNvSpPr/>
          <p:nvPr/>
        </p:nvSpPr>
        <p:spPr>
          <a:xfrm>
            <a:off x="3257675" y="2827795"/>
            <a:ext cx="3460907" cy="343545"/>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Financiero </a:t>
            </a:r>
          </a:p>
        </p:txBody>
      </p:sp>
      <p:sp>
        <p:nvSpPr>
          <p:cNvPr id="120" name="51 Rectángulo redondeado">
            <a:extLst>
              <a:ext uri="{FF2B5EF4-FFF2-40B4-BE49-F238E27FC236}">
                <a16:creationId xmlns:a16="http://schemas.microsoft.com/office/drawing/2014/main" id="{AFC46664-723D-4C2C-B419-B2A30D1C2A13}"/>
              </a:ext>
            </a:extLst>
          </p:cNvPr>
          <p:cNvSpPr/>
          <p:nvPr/>
        </p:nvSpPr>
        <p:spPr>
          <a:xfrm>
            <a:off x="3257677" y="4156006"/>
            <a:ext cx="4680186" cy="367750"/>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del Cambio (APP Sociales, Cooperación y Convenios)</a:t>
            </a:r>
          </a:p>
        </p:txBody>
      </p:sp>
      <p:sp>
        <p:nvSpPr>
          <p:cNvPr id="121" name="52 Rectángulo redondeado">
            <a:extLst>
              <a:ext uri="{FF2B5EF4-FFF2-40B4-BE49-F238E27FC236}">
                <a16:creationId xmlns:a16="http://schemas.microsoft.com/office/drawing/2014/main" id="{E11D0B26-47A6-495B-B058-3A4CE0239987}"/>
              </a:ext>
            </a:extLst>
          </p:cNvPr>
          <p:cNvSpPr/>
          <p:nvPr/>
        </p:nvSpPr>
        <p:spPr>
          <a:xfrm>
            <a:off x="3236858" y="3697681"/>
            <a:ext cx="3460885"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 Seguimiento</a:t>
            </a:r>
          </a:p>
        </p:txBody>
      </p:sp>
      <p:sp>
        <p:nvSpPr>
          <p:cNvPr id="128" name="CuadroTexto 7">
            <a:extLst>
              <a:ext uri="{FF2B5EF4-FFF2-40B4-BE49-F238E27FC236}">
                <a16:creationId xmlns:a16="http://schemas.microsoft.com/office/drawing/2014/main" id="{B4FFDCCC-9E32-4E3A-B656-6ACCB1360D53}"/>
              </a:ext>
            </a:extLst>
          </p:cNvPr>
          <p:cNvSpPr txBox="1"/>
          <p:nvPr/>
        </p:nvSpPr>
        <p:spPr>
          <a:xfrm>
            <a:off x="1281531" y="3079746"/>
            <a:ext cx="1402779" cy="338554"/>
          </a:xfrm>
          <a:prstGeom prst="rect">
            <a:avLst/>
          </a:prstGeom>
          <a:noFill/>
        </p:spPr>
        <p:txBody>
          <a:bodyPr wrap="square" rtlCol="0">
            <a:spAutoFit/>
          </a:bodyPr>
          <a:lstStyle/>
          <a:p>
            <a:pPr algn="ctr"/>
            <a:r>
              <a:rPr lang="es-CO" sz="1600" b="1" dirty="0">
                <a:solidFill>
                  <a:schemeClr val="bg1"/>
                </a:solidFill>
                <a:latin typeface="Arial Narrow" panose="020B0606020202030204" pitchFamily="34" charset="0"/>
                <a:cs typeface="Arial" panose="020B0604020202020204" pitchFamily="34" charset="0"/>
              </a:rPr>
              <a:t>Equipos de</a:t>
            </a:r>
          </a:p>
        </p:txBody>
      </p:sp>
      <p:sp>
        <p:nvSpPr>
          <p:cNvPr id="133" name="Rectángulo 132">
            <a:extLst>
              <a:ext uri="{FF2B5EF4-FFF2-40B4-BE49-F238E27FC236}">
                <a16:creationId xmlns:a16="http://schemas.microsoft.com/office/drawing/2014/main" id="{2A972AB7-64FB-42E5-A4D5-B5FADAF59F27}"/>
              </a:ext>
            </a:extLst>
          </p:cNvPr>
          <p:cNvSpPr/>
          <p:nvPr/>
        </p:nvSpPr>
        <p:spPr>
          <a:xfrm>
            <a:off x="8085340" y="104351"/>
            <a:ext cx="2797945" cy="830997"/>
          </a:xfrm>
          <a:prstGeom prst="rect">
            <a:avLst/>
          </a:prstGeom>
        </p:spPr>
        <p:txBody>
          <a:bodyPr wrap="none">
            <a:spAutoFit/>
          </a:bodyPr>
          <a:lstStyle/>
          <a:p>
            <a:pPr algn="ctr"/>
            <a:r>
              <a:rPr lang="es-CO" sz="4800" b="1" dirty="0">
                <a:solidFill>
                  <a:srgbClr val="346232"/>
                </a:solidFill>
              </a:rPr>
              <a:t>Estructura</a:t>
            </a:r>
          </a:p>
        </p:txBody>
      </p:sp>
      <p:cxnSp>
        <p:nvCxnSpPr>
          <p:cNvPr id="134" name="Conector recto 133">
            <a:extLst>
              <a:ext uri="{FF2B5EF4-FFF2-40B4-BE49-F238E27FC236}">
                <a16:creationId xmlns:a16="http://schemas.microsoft.com/office/drawing/2014/main" id="{9D652B4C-7E34-4D52-843C-E5DA5E7B6CE3}"/>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35" name="3 Tabla">
            <a:extLst>
              <a:ext uri="{FF2B5EF4-FFF2-40B4-BE49-F238E27FC236}">
                <a16:creationId xmlns:a16="http://schemas.microsoft.com/office/drawing/2014/main" id="{3048F3E2-6E44-422B-8DDC-58A5FBDA0A72}"/>
              </a:ext>
            </a:extLst>
          </p:cNvPr>
          <p:cNvGraphicFramePr>
            <a:graphicFrameLocks noGrp="1"/>
          </p:cNvGraphicFramePr>
          <p:nvPr>
            <p:extLst>
              <p:ext uri="{D42A27DB-BD31-4B8C-83A1-F6EECF244321}">
                <p14:modId xmlns:p14="http://schemas.microsoft.com/office/powerpoint/2010/main" val="2698330828"/>
              </p:ext>
            </p:extLst>
          </p:nvPr>
        </p:nvGraphicFramePr>
        <p:xfrm>
          <a:off x="8542259" y="279775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140</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3" name="Rectángulo: esquinas redondeadas 32">
            <a:extLst>
              <a:ext uri="{FF2B5EF4-FFF2-40B4-BE49-F238E27FC236}">
                <a16:creationId xmlns:a16="http://schemas.microsoft.com/office/drawing/2014/main" id="{5B36AAAD-A524-4A1B-A308-177C5E84631C}"/>
              </a:ext>
            </a:extLst>
          </p:cNvPr>
          <p:cNvSpPr/>
          <p:nvPr/>
        </p:nvSpPr>
        <p:spPr>
          <a:xfrm>
            <a:off x="658063" y="1358287"/>
            <a:ext cx="10875874" cy="677718"/>
          </a:xfrm>
          <a:prstGeom prst="roundRect">
            <a:avLst>
              <a:gd name="adj" fmla="val 10000"/>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5" name="Rectángulo: esquinas redondeadas 4">
            <a:extLst>
              <a:ext uri="{FF2B5EF4-FFF2-40B4-BE49-F238E27FC236}">
                <a16:creationId xmlns:a16="http://schemas.microsoft.com/office/drawing/2014/main" id="{3D8318AC-A3C8-4BDB-91AF-E8F0F174DD12}"/>
              </a:ext>
            </a:extLst>
          </p:cNvPr>
          <p:cNvSpPr txBox="1"/>
          <p:nvPr/>
        </p:nvSpPr>
        <p:spPr>
          <a:xfrm>
            <a:off x="692507" y="1493038"/>
            <a:ext cx="6317523" cy="36933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s-CO" sz="2800" b="1" dirty="0">
                <a:solidFill>
                  <a:schemeClr val="bg1"/>
                </a:solidFill>
                <a:latin typeface="Arial" panose="020B0604020202020204" pitchFamily="34" charset="0"/>
                <a:cs typeface="Arial" panose="020B0604020202020204" pitchFamily="34" charset="0"/>
              </a:rPr>
              <a:t>Dirección de Primera Infancia - DPI</a:t>
            </a:r>
          </a:p>
        </p:txBody>
      </p:sp>
      <p:pic>
        <p:nvPicPr>
          <p:cNvPr id="7" name="Gráfico 6" descr="Equipo">
            <a:extLst>
              <a:ext uri="{FF2B5EF4-FFF2-40B4-BE49-F238E27FC236}">
                <a16:creationId xmlns:a16="http://schemas.microsoft.com/office/drawing/2014/main" id="{4B108200-7E5C-4E53-A55C-FE5FF2306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4292" y="2565457"/>
            <a:ext cx="580449" cy="580449"/>
          </a:xfrm>
          <a:prstGeom prst="rect">
            <a:avLst/>
          </a:prstGeom>
        </p:spPr>
      </p:pic>
      <p:sp>
        <p:nvSpPr>
          <p:cNvPr id="8" name="Rectángulo 7">
            <a:extLst>
              <a:ext uri="{FF2B5EF4-FFF2-40B4-BE49-F238E27FC236}">
                <a16:creationId xmlns:a16="http://schemas.microsoft.com/office/drawing/2014/main" id="{4DC7DE9A-F5A7-4F8C-B4C8-CC87FD61B0D2}"/>
              </a:ext>
            </a:extLst>
          </p:cNvPr>
          <p:cNvSpPr/>
          <p:nvPr/>
        </p:nvSpPr>
        <p:spPr>
          <a:xfrm>
            <a:off x="1652946" y="3227594"/>
            <a:ext cx="1303562"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Apoyo</a:t>
            </a:r>
          </a:p>
        </p:txBody>
      </p:sp>
      <p:sp>
        <p:nvSpPr>
          <p:cNvPr id="44" name="Rectángulo: esquinas redondeadas 43">
            <a:extLst>
              <a:ext uri="{FF2B5EF4-FFF2-40B4-BE49-F238E27FC236}">
                <a16:creationId xmlns:a16="http://schemas.microsoft.com/office/drawing/2014/main" id="{A12CC03B-E49E-458B-A3A3-E909125F4DE1}"/>
              </a:ext>
            </a:extLst>
          </p:cNvPr>
          <p:cNvSpPr/>
          <p:nvPr/>
        </p:nvSpPr>
        <p:spPr>
          <a:xfrm>
            <a:off x="2236042" y="5206266"/>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91D0196F-A63B-42A1-B539-EF187CE4821A}"/>
              </a:ext>
            </a:extLst>
          </p:cNvPr>
          <p:cNvSpPr/>
          <p:nvPr/>
        </p:nvSpPr>
        <p:spPr>
          <a:xfrm>
            <a:off x="3021555" y="5287151"/>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20" name="Rectángulo 19">
            <a:extLst>
              <a:ext uri="{FF2B5EF4-FFF2-40B4-BE49-F238E27FC236}">
                <a16:creationId xmlns:a16="http://schemas.microsoft.com/office/drawing/2014/main" id="{2A1E5E63-E565-4D1F-BFC2-31771F998FBC}"/>
              </a:ext>
            </a:extLst>
          </p:cNvPr>
          <p:cNvSpPr/>
          <p:nvPr/>
        </p:nvSpPr>
        <p:spPr>
          <a:xfrm>
            <a:off x="2974648" y="5464513"/>
            <a:ext cx="1962397"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Operación</a:t>
            </a:r>
          </a:p>
        </p:txBody>
      </p:sp>
      <p:sp>
        <p:nvSpPr>
          <p:cNvPr id="60" name="Rectángulo: esquinas redondeadas 59">
            <a:extLst>
              <a:ext uri="{FF2B5EF4-FFF2-40B4-BE49-F238E27FC236}">
                <a16:creationId xmlns:a16="http://schemas.microsoft.com/office/drawing/2014/main" id="{12164F44-ACE0-434E-AD35-593AEA6EB2BE}"/>
              </a:ext>
            </a:extLst>
          </p:cNvPr>
          <p:cNvSpPr/>
          <p:nvPr/>
        </p:nvSpPr>
        <p:spPr>
          <a:xfrm>
            <a:off x="7202898" y="5221147"/>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61" name="Rectángulo 60">
            <a:extLst>
              <a:ext uri="{FF2B5EF4-FFF2-40B4-BE49-F238E27FC236}">
                <a16:creationId xmlns:a16="http://schemas.microsoft.com/office/drawing/2014/main" id="{A9B0EA86-3861-459E-9F85-95FAA455847B}"/>
              </a:ext>
            </a:extLst>
          </p:cNvPr>
          <p:cNvSpPr/>
          <p:nvPr/>
        </p:nvSpPr>
        <p:spPr>
          <a:xfrm>
            <a:off x="7551921" y="5262639"/>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62" name="Rectángulo 61">
            <a:extLst>
              <a:ext uri="{FF2B5EF4-FFF2-40B4-BE49-F238E27FC236}">
                <a16:creationId xmlns:a16="http://schemas.microsoft.com/office/drawing/2014/main" id="{6C8F3518-B924-4D00-AEEA-5C1A7563B709}"/>
              </a:ext>
            </a:extLst>
          </p:cNvPr>
          <p:cNvSpPr/>
          <p:nvPr/>
        </p:nvSpPr>
        <p:spPr>
          <a:xfrm>
            <a:off x="7525908" y="5479077"/>
            <a:ext cx="2962671"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Gestión Técnica</a:t>
            </a:r>
          </a:p>
        </p:txBody>
      </p:sp>
      <p:cxnSp>
        <p:nvCxnSpPr>
          <p:cNvPr id="22" name="Conector recto 21">
            <a:extLst>
              <a:ext uri="{FF2B5EF4-FFF2-40B4-BE49-F238E27FC236}">
                <a16:creationId xmlns:a16="http://schemas.microsoft.com/office/drawing/2014/main" id="{C5A11442-D88D-4355-9E63-EEC0EF8B3254}"/>
              </a:ext>
            </a:extLst>
          </p:cNvPr>
          <p:cNvCxnSpPr>
            <a:cxnSpLocks/>
          </p:cNvCxnSpPr>
          <p:nvPr/>
        </p:nvCxnSpPr>
        <p:spPr>
          <a:xfrm>
            <a:off x="996287" y="2033347"/>
            <a:ext cx="0" cy="2919274"/>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Conector recto 23">
            <a:extLst>
              <a:ext uri="{FF2B5EF4-FFF2-40B4-BE49-F238E27FC236}">
                <a16:creationId xmlns:a16="http://schemas.microsoft.com/office/drawing/2014/main" id="{92C2D5B9-A393-4E58-B751-617AB033B317}"/>
              </a:ext>
            </a:extLst>
          </p:cNvPr>
          <p:cNvCxnSpPr/>
          <p:nvPr/>
        </p:nvCxnSpPr>
        <p:spPr>
          <a:xfrm>
            <a:off x="996287" y="4966909"/>
            <a:ext cx="7942029"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Conector recto 25">
            <a:extLst>
              <a:ext uri="{FF2B5EF4-FFF2-40B4-BE49-F238E27FC236}">
                <a16:creationId xmlns:a16="http://schemas.microsoft.com/office/drawing/2014/main" id="{263EA81C-7216-4093-966A-AC10DDADCC55}"/>
              </a:ext>
            </a:extLst>
          </p:cNvPr>
          <p:cNvCxnSpPr>
            <a:cxnSpLocks/>
            <a:endCxn id="44" idx="0"/>
          </p:cNvCxnSpPr>
          <p:nvPr/>
        </p:nvCxnSpPr>
        <p:spPr>
          <a:xfrm>
            <a:off x="4015032"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Conector recto 83">
            <a:extLst>
              <a:ext uri="{FF2B5EF4-FFF2-40B4-BE49-F238E27FC236}">
                <a16:creationId xmlns:a16="http://schemas.microsoft.com/office/drawing/2014/main" id="{9B553ADE-C897-44D2-BF11-181FDF163018}"/>
              </a:ext>
            </a:extLst>
          </p:cNvPr>
          <p:cNvCxnSpPr>
            <a:cxnSpLocks/>
          </p:cNvCxnSpPr>
          <p:nvPr/>
        </p:nvCxnSpPr>
        <p:spPr>
          <a:xfrm>
            <a:off x="8938316"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Conector recto 89">
            <a:extLst>
              <a:ext uri="{FF2B5EF4-FFF2-40B4-BE49-F238E27FC236}">
                <a16:creationId xmlns:a16="http://schemas.microsoft.com/office/drawing/2014/main" id="{55DA8A4F-6A0E-40A8-B2CF-0EF9F45442A4}"/>
              </a:ext>
            </a:extLst>
          </p:cNvPr>
          <p:cNvCxnSpPr>
            <a:cxnSpLocks/>
          </p:cNvCxnSpPr>
          <p:nvPr/>
        </p:nvCxnSpPr>
        <p:spPr>
          <a:xfrm>
            <a:off x="995888" y="3384444"/>
            <a:ext cx="285643" cy="0"/>
          </a:xfrm>
          <a:prstGeom prst="line">
            <a:avLst/>
          </a:prstGeom>
        </p:spPr>
        <p:style>
          <a:lnRef idx="3">
            <a:schemeClr val="accent6"/>
          </a:lnRef>
          <a:fillRef idx="0">
            <a:schemeClr val="accent6"/>
          </a:fillRef>
          <a:effectRef idx="2">
            <a:schemeClr val="accent6"/>
          </a:effectRef>
          <a:fontRef idx="minor">
            <a:schemeClr val="tx1"/>
          </a:fontRef>
        </p:style>
      </p:cxnSp>
      <p:sp>
        <p:nvSpPr>
          <p:cNvPr id="93" name="Rectángulo 92">
            <a:extLst>
              <a:ext uri="{FF2B5EF4-FFF2-40B4-BE49-F238E27FC236}">
                <a16:creationId xmlns:a16="http://schemas.microsoft.com/office/drawing/2014/main" id="{F5029D5B-9A4E-453C-B3AF-714E8F5F9946}"/>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30" name="3 Tabla">
            <a:extLst>
              <a:ext uri="{FF2B5EF4-FFF2-40B4-BE49-F238E27FC236}">
                <a16:creationId xmlns:a16="http://schemas.microsoft.com/office/drawing/2014/main" id="{A48863D7-F7C0-40DA-B445-F1979BABA695}"/>
              </a:ext>
            </a:extLst>
          </p:cNvPr>
          <p:cNvGraphicFramePr>
            <a:graphicFrameLocks noGrp="1"/>
          </p:cNvGraphicFramePr>
          <p:nvPr>
            <p:extLst>
              <p:ext uri="{D42A27DB-BD31-4B8C-83A1-F6EECF244321}">
                <p14:modId xmlns:p14="http://schemas.microsoft.com/office/powerpoint/2010/main" val="667874706"/>
              </p:ext>
            </p:extLst>
          </p:nvPr>
        </p:nvGraphicFramePr>
        <p:xfrm>
          <a:off x="8596100" y="391949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8</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1" name="Gráfico 30" descr="Equipo">
            <a:extLst>
              <a:ext uri="{FF2B5EF4-FFF2-40B4-BE49-F238E27FC236}">
                <a16:creationId xmlns:a16="http://schemas.microsoft.com/office/drawing/2014/main" id="{C240B086-433A-49C7-9970-8B01769099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6415" y="3583435"/>
            <a:ext cx="580449" cy="580449"/>
          </a:xfrm>
          <a:prstGeom prst="rect">
            <a:avLst/>
          </a:prstGeom>
        </p:spPr>
      </p:pic>
    </p:spTree>
    <p:extLst>
      <p:ext uri="{BB962C8B-B14F-4D97-AF65-F5344CB8AC3E}">
        <p14:creationId xmlns:p14="http://schemas.microsoft.com/office/powerpoint/2010/main" val="191183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220207" y="118939"/>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10" name="Hexagon 29">
            <a:extLst>
              <a:ext uri="{FF2B5EF4-FFF2-40B4-BE49-F238E27FC236}">
                <a16:creationId xmlns:a16="http://schemas.microsoft.com/office/drawing/2014/main" id="{B2BD5865-3171-4962-93D7-7280EF9E0226}"/>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Hexagon 30">
            <a:extLst>
              <a:ext uri="{FF2B5EF4-FFF2-40B4-BE49-F238E27FC236}">
                <a16:creationId xmlns:a16="http://schemas.microsoft.com/office/drawing/2014/main" id="{E8AAA1D9-3E75-4869-9548-A9CAF86BCB75}"/>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0">
            <a:extLst>
              <a:ext uri="{FF2B5EF4-FFF2-40B4-BE49-F238E27FC236}">
                <a16:creationId xmlns:a16="http://schemas.microsoft.com/office/drawing/2014/main" id="{4DF00031-A855-469F-AAD8-F061FEAEAD47}"/>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3" name="Rectangle 60">
            <a:extLst>
              <a:ext uri="{FF2B5EF4-FFF2-40B4-BE49-F238E27FC236}">
                <a16:creationId xmlns:a16="http://schemas.microsoft.com/office/drawing/2014/main" id="{C9940783-B22B-4E2E-BBE0-457FFD8C8544}"/>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4" name="Grupo 13">
            <a:extLst>
              <a:ext uri="{FF2B5EF4-FFF2-40B4-BE49-F238E27FC236}">
                <a16:creationId xmlns:a16="http://schemas.microsoft.com/office/drawing/2014/main" id="{C1EBB4FA-C1B4-4F19-A59A-9AAB753E5033}"/>
              </a:ext>
            </a:extLst>
          </p:cNvPr>
          <p:cNvGrpSpPr/>
          <p:nvPr/>
        </p:nvGrpSpPr>
        <p:grpSpPr>
          <a:xfrm>
            <a:off x="-545114" y="2140681"/>
            <a:ext cx="3195538" cy="2889756"/>
            <a:chOff x="4961054" y="1067510"/>
            <a:chExt cx="2326904" cy="2008746"/>
          </a:xfrm>
        </p:grpSpPr>
        <p:sp>
          <p:nvSpPr>
            <p:cNvPr id="15" name="Hexagon 12">
              <a:extLst>
                <a:ext uri="{FF2B5EF4-FFF2-40B4-BE49-F238E27FC236}">
                  <a16:creationId xmlns:a16="http://schemas.microsoft.com/office/drawing/2014/main" id="{AB7FFF62-45AF-4582-A84B-4F1EEF4EC28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3">
              <a:extLst>
                <a:ext uri="{FF2B5EF4-FFF2-40B4-BE49-F238E27FC236}">
                  <a16:creationId xmlns:a16="http://schemas.microsoft.com/office/drawing/2014/main" id="{FF1886D9-420F-44C9-B7CF-DC26C1F819F7}"/>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54">
            <a:extLst>
              <a:ext uri="{FF2B5EF4-FFF2-40B4-BE49-F238E27FC236}">
                <a16:creationId xmlns:a16="http://schemas.microsoft.com/office/drawing/2014/main" id="{FB87BAB9-D14A-48A4-89D2-2768C0EA4AB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18" name="Picture 2" descr="Imagen relacionada">
            <a:extLst>
              <a:ext uri="{FF2B5EF4-FFF2-40B4-BE49-F238E27FC236}">
                <a16:creationId xmlns:a16="http://schemas.microsoft.com/office/drawing/2014/main" id="{BEADC8BA-4B25-482F-B08E-1B64DD83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94BB322E-D3CA-40DB-B378-582DD0E16A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29090" y="2860194"/>
            <a:ext cx="762743" cy="762743"/>
          </a:xfrm>
          <a:prstGeom prst="rect">
            <a:avLst/>
          </a:prstGeom>
        </p:spPr>
      </p:pic>
      <p:sp>
        <p:nvSpPr>
          <p:cNvPr id="20" name="Rectángulo 19">
            <a:extLst>
              <a:ext uri="{FF2B5EF4-FFF2-40B4-BE49-F238E27FC236}">
                <a16:creationId xmlns:a16="http://schemas.microsoft.com/office/drawing/2014/main" id="{879BC875-58C1-4C34-9394-ED5FA6174AC4}"/>
              </a:ext>
            </a:extLst>
          </p:cNvPr>
          <p:cNvSpPr/>
          <p:nvPr/>
        </p:nvSpPr>
        <p:spPr>
          <a:xfrm>
            <a:off x="5193161" y="1411606"/>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LOS COMITÉ TÉCNICOS OPERATIVOS Y REGIONALES DE MANERA VIRTUAL PRESENCIAL</a:t>
            </a:r>
          </a:p>
        </p:txBody>
      </p:sp>
      <p:sp>
        <p:nvSpPr>
          <p:cNvPr id="21" name="Rectángulo: esquinas redondeadas 20">
            <a:extLst>
              <a:ext uri="{FF2B5EF4-FFF2-40B4-BE49-F238E27FC236}">
                <a16:creationId xmlns:a16="http://schemas.microsoft.com/office/drawing/2014/main" id="{C8E3CC95-AD62-457D-B4C7-F7EB41AFFD96}"/>
              </a:ext>
            </a:extLst>
          </p:cNvPr>
          <p:cNvSpPr/>
          <p:nvPr/>
        </p:nvSpPr>
        <p:spPr>
          <a:xfrm rot="16200000">
            <a:off x="2636354" y="3302533"/>
            <a:ext cx="4302252"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2" name="Rectángulo 21">
            <a:extLst>
              <a:ext uri="{FF2B5EF4-FFF2-40B4-BE49-F238E27FC236}">
                <a16:creationId xmlns:a16="http://schemas.microsoft.com/office/drawing/2014/main" id="{CC10A6ED-888B-4982-826B-DECE9A9865C8}"/>
              </a:ext>
            </a:extLst>
          </p:cNvPr>
          <p:cNvSpPr/>
          <p:nvPr/>
        </p:nvSpPr>
        <p:spPr>
          <a:xfrm>
            <a:off x="5193161" y="2222254"/>
            <a:ext cx="6241807" cy="4676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LAS METAS SOCIALES Y FINANCIERAS DE LAS REGIONALES ASIGNADAS</a:t>
            </a:r>
          </a:p>
        </p:txBody>
      </p:sp>
      <p:sp>
        <p:nvSpPr>
          <p:cNvPr id="23" name="Rectángulo 22">
            <a:extLst>
              <a:ext uri="{FF2B5EF4-FFF2-40B4-BE49-F238E27FC236}">
                <a16:creationId xmlns:a16="http://schemas.microsoft.com/office/drawing/2014/main" id="{AA3C9B83-C2E0-476A-B291-B84415710CCB}"/>
              </a:ext>
            </a:extLst>
          </p:cNvPr>
          <p:cNvSpPr/>
          <p:nvPr/>
        </p:nvSpPr>
        <p:spPr>
          <a:xfrm>
            <a:off x="5187271" y="2770775"/>
            <a:ext cx="6248306"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PRESTACIÓN DE LOS SERVICIOS DE PRIMERA INFANCIA</a:t>
            </a:r>
          </a:p>
        </p:txBody>
      </p:sp>
      <p:sp>
        <p:nvSpPr>
          <p:cNvPr id="24" name="Rectángulo 23">
            <a:extLst>
              <a:ext uri="{FF2B5EF4-FFF2-40B4-BE49-F238E27FC236}">
                <a16:creationId xmlns:a16="http://schemas.microsoft.com/office/drawing/2014/main" id="{D1D3856C-AD2A-4230-93BD-CEED3C67582B}"/>
              </a:ext>
            </a:extLst>
          </p:cNvPr>
          <p:cNvSpPr/>
          <p:nvPr/>
        </p:nvSpPr>
        <p:spPr>
          <a:xfrm>
            <a:off x="5182885" y="3404145"/>
            <a:ext cx="6228323"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LA CONTRATACIÓN DE LOS SERVICIOS DE PRIMERA INFANCIA</a:t>
            </a:r>
          </a:p>
        </p:txBody>
      </p:sp>
      <p:sp>
        <p:nvSpPr>
          <p:cNvPr id="25" name="Rectángulo 24">
            <a:extLst>
              <a:ext uri="{FF2B5EF4-FFF2-40B4-BE49-F238E27FC236}">
                <a16:creationId xmlns:a16="http://schemas.microsoft.com/office/drawing/2014/main" id="{512A98AD-6EB0-4781-8993-75AA91EBECE7}"/>
              </a:ext>
            </a:extLst>
          </p:cNvPr>
          <p:cNvSpPr/>
          <p:nvPr/>
        </p:nvSpPr>
        <p:spPr>
          <a:xfrm>
            <a:off x="5156611" y="4046421"/>
            <a:ext cx="6228323" cy="552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AL CUMPLIMIENTO DE LAS ATENCIONES PRIORIZADAS</a:t>
            </a:r>
          </a:p>
        </p:txBody>
      </p:sp>
      <p:sp>
        <p:nvSpPr>
          <p:cNvPr id="26" name="Rectángulo 25">
            <a:extLst>
              <a:ext uri="{FF2B5EF4-FFF2-40B4-BE49-F238E27FC236}">
                <a16:creationId xmlns:a16="http://schemas.microsoft.com/office/drawing/2014/main" id="{89841EF8-83A3-4167-BD70-4027F82AA5BF}"/>
              </a:ext>
            </a:extLst>
          </p:cNvPr>
          <p:cNvSpPr/>
          <p:nvPr/>
        </p:nvSpPr>
        <p:spPr>
          <a:xfrm>
            <a:off x="5150696" y="4661551"/>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EJECUCIÓN FINANCIERA POR MEDIO DEL SEGUIMIENTO AL PAC Y AL PACCO</a:t>
            </a:r>
          </a:p>
        </p:txBody>
      </p:sp>
      <p:sp>
        <p:nvSpPr>
          <p:cNvPr id="27" name="Rectángulo 26">
            <a:extLst>
              <a:ext uri="{FF2B5EF4-FFF2-40B4-BE49-F238E27FC236}">
                <a16:creationId xmlns:a16="http://schemas.microsoft.com/office/drawing/2014/main" id="{FA9D45EA-8D75-4596-8200-C5D0D9254076}"/>
              </a:ext>
            </a:extLst>
          </p:cNvPr>
          <p:cNvSpPr/>
          <p:nvPr/>
        </p:nvSpPr>
        <p:spPr>
          <a:xfrm>
            <a:off x="5136628" y="5220137"/>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ACTUALIZACIÓN MENSUAL FICHA DE LA REGIONAL</a:t>
            </a:r>
          </a:p>
        </p:txBody>
      </p:sp>
    </p:spTree>
    <p:extLst>
      <p:ext uri="{BB962C8B-B14F-4D97-AF65-F5344CB8AC3E}">
        <p14:creationId xmlns:p14="http://schemas.microsoft.com/office/powerpoint/2010/main" val="24687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20" grpId="0" animBg="1"/>
      <p:bldP spid="21" grpId="0" animBg="1"/>
      <p:bldP spid="22" grpId="0" animBg="1"/>
      <p:bldP spid="23" grpId="0" animBg="1"/>
      <p:bldP spid="24"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ángulo: esquinas redondeadas 86">
            <a:extLst>
              <a:ext uri="{FF2B5EF4-FFF2-40B4-BE49-F238E27FC236}">
                <a16:creationId xmlns:a16="http://schemas.microsoft.com/office/drawing/2014/main" id="{6E1B75BB-2109-402A-8E73-5CAC124E0A40}"/>
              </a:ext>
            </a:extLst>
          </p:cNvPr>
          <p:cNvSpPr/>
          <p:nvPr/>
        </p:nvSpPr>
        <p:spPr>
          <a:xfrm>
            <a:off x="10127191" y="1368534"/>
            <a:ext cx="2064809" cy="4236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200" b="1">
              <a:effectLst>
                <a:outerShdw blurRad="38100" dist="38100" dir="2700000" algn="tl">
                  <a:srgbClr val="000000">
                    <a:alpha val="43137"/>
                  </a:srgbClr>
                </a:outerShdw>
              </a:effectLst>
            </a:endParaRP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524657" y="77548"/>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5" name="CuadroTexto 4">
            <a:extLst>
              <a:ext uri="{FF2B5EF4-FFF2-40B4-BE49-F238E27FC236}">
                <a16:creationId xmlns:a16="http://schemas.microsoft.com/office/drawing/2014/main" id="{139E035D-87E1-416A-89FC-33ED0CB2DE5D}"/>
              </a:ext>
            </a:extLst>
          </p:cNvPr>
          <p:cNvSpPr txBox="1"/>
          <p:nvPr/>
        </p:nvSpPr>
        <p:spPr>
          <a:xfrm>
            <a:off x="379299" y="1298553"/>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1</a:t>
            </a:r>
          </a:p>
        </p:txBody>
      </p:sp>
      <p:sp>
        <p:nvSpPr>
          <p:cNvPr id="16" name="CuadroTexto 15">
            <a:extLst>
              <a:ext uri="{FF2B5EF4-FFF2-40B4-BE49-F238E27FC236}">
                <a16:creationId xmlns:a16="http://schemas.microsoft.com/office/drawing/2014/main" id="{5F00D94B-ADC3-4CF0-928E-9BE8220B76AF}"/>
              </a:ext>
            </a:extLst>
          </p:cNvPr>
          <p:cNvSpPr txBox="1"/>
          <p:nvPr/>
        </p:nvSpPr>
        <p:spPr>
          <a:xfrm>
            <a:off x="347354" y="237364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2</a:t>
            </a:r>
          </a:p>
        </p:txBody>
      </p:sp>
      <p:sp>
        <p:nvSpPr>
          <p:cNvPr id="17" name="CuadroTexto 16">
            <a:extLst>
              <a:ext uri="{FF2B5EF4-FFF2-40B4-BE49-F238E27FC236}">
                <a16:creationId xmlns:a16="http://schemas.microsoft.com/office/drawing/2014/main" id="{FE0FC840-ACE8-436B-9D1B-60B6C81B8496}"/>
              </a:ext>
            </a:extLst>
          </p:cNvPr>
          <p:cNvSpPr txBox="1"/>
          <p:nvPr/>
        </p:nvSpPr>
        <p:spPr>
          <a:xfrm>
            <a:off x="343785" y="3488532"/>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3</a:t>
            </a:r>
          </a:p>
        </p:txBody>
      </p:sp>
      <p:sp>
        <p:nvSpPr>
          <p:cNvPr id="19" name="CuadroTexto 18">
            <a:extLst>
              <a:ext uri="{FF2B5EF4-FFF2-40B4-BE49-F238E27FC236}">
                <a16:creationId xmlns:a16="http://schemas.microsoft.com/office/drawing/2014/main" id="{F98A7429-57A5-4D88-9C84-AD384F3CBDF5}"/>
              </a:ext>
            </a:extLst>
          </p:cNvPr>
          <p:cNvSpPr txBox="1"/>
          <p:nvPr/>
        </p:nvSpPr>
        <p:spPr>
          <a:xfrm>
            <a:off x="337519" y="4621214"/>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4</a:t>
            </a:r>
          </a:p>
        </p:txBody>
      </p:sp>
      <p:cxnSp>
        <p:nvCxnSpPr>
          <p:cNvPr id="10" name="Conector recto de flecha 9">
            <a:extLst>
              <a:ext uri="{FF2B5EF4-FFF2-40B4-BE49-F238E27FC236}">
                <a16:creationId xmlns:a16="http://schemas.microsoft.com/office/drawing/2014/main" id="{41041B43-7014-473F-9AE5-BDD62B5297B1}"/>
              </a:ext>
            </a:extLst>
          </p:cNvPr>
          <p:cNvCxnSpPr>
            <a:cxnSpLocks/>
          </p:cNvCxnSpPr>
          <p:nvPr/>
        </p:nvCxnSpPr>
        <p:spPr>
          <a:xfrm>
            <a:off x="1088365" y="1202014"/>
            <a:ext cx="802496" cy="7055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78B3BF4-D477-4450-B1AF-737D8C890853}"/>
              </a:ext>
            </a:extLst>
          </p:cNvPr>
          <p:cNvCxnSpPr>
            <a:cxnSpLocks/>
          </p:cNvCxnSpPr>
          <p:nvPr/>
        </p:nvCxnSpPr>
        <p:spPr>
          <a:xfrm>
            <a:off x="1005483" y="2221666"/>
            <a:ext cx="828197" cy="2203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15B2867-2FAA-4826-9A8C-15F3DD043448}"/>
              </a:ext>
            </a:extLst>
          </p:cNvPr>
          <p:cNvCxnSpPr>
            <a:cxnSpLocks/>
          </p:cNvCxnSpPr>
          <p:nvPr/>
        </p:nvCxnSpPr>
        <p:spPr>
          <a:xfrm flipV="1">
            <a:off x="1029058" y="3008782"/>
            <a:ext cx="799651" cy="30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636F3DC-4470-42EE-AD91-F81A8C7A8980}"/>
              </a:ext>
            </a:extLst>
          </p:cNvPr>
          <p:cNvCxnSpPr>
            <a:cxnSpLocks/>
          </p:cNvCxnSpPr>
          <p:nvPr/>
        </p:nvCxnSpPr>
        <p:spPr>
          <a:xfrm flipV="1">
            <a:off x="990987" y="3422416"/>
            <a:ext cx="822550" cy="829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9C0EA8B2-DBE2-47DA-BDA7-ECD5ADC52DC9}"/>
              </a:ext>
            </a:extLst>
          </p:cNvPr>
          <p:cNvSpPr txBox="1"/>
          <p:nvPr/>
        </p:nvSpPr>
        <p:spPr>
          <a:xfrm>
            <a:off x="2952616" y="4097458"/>
            <a:ext cx="1643284" cy="369332"/>
          </a:xfrm>
          <a:prstGeom prst="rect">
            <a:avLst/>
          </a:prstGeom>
          <a:noFill/>
        </p:spPr>
        <p:txBody>
          <a:bodyPr wrap="square" rtlCol="0">
            <a:spAutoFit/>
          </a:bodyPr>
          <a:lstStyle/>
          <a:p>
            <a:r>
              <a:rPr lang="es-CO" b="1" dirty="0">
                <a:effectLst>
                  <a:outerShdw blurRad="38100" dist="38100" dir="2700000" algn="tl">
                    <a:srgbClr val="000000">
                      <a:alpha val="43137"/>
                    </a:srgbClr>
                  </a:outerShdw>
                </a:effectLst>
              </a:rPr>
              <a:t>TERRITORIAL</a:t>
            </a:r>
          </a:p>
        </p:txBody>
      </p:sp>
      <p:sp>
        <p:nvSpPr>
          <p:cNvPr id="41" name="CuadroTexto 40">
            <a:extLst>
              <a:ext uri="{FF2B5EF4-FFF2-40B4-BE49-F238E27FC236}">
                <a16:creationId xmlns:a16="http://schemas.microsoft.com/office/drawing/2014/main" id="{2A3C8CB1-59D6-44B0-870D-2853069879B9}"/>
              </a:ext>
            </a:extLst>
          </p:cNvPr>
          <p:cNvSpPr txBox="1"/>
          <p:nvPr/>
        </p:nvSpPr>
        <p:spPr>
          <a:xfrm>
            <a:off x="5656272" y="181998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DR</a:t>
            </a:r>
            <a:r>
              <a:rPr lang="es-CO" sz="1600" b="1" dirty="0">
                <a:effectLst>
                  <a:outerShdw blurRad="38100" dist="38100" dir="2700000" algn="tl">
                    <a:srgbClr val="000000">
                      <a:alpha val="43137"/>
                    </a:srgbClr>
                  </a:outerShdw>
                </a:effectLst>
              </a:rPr>
              <a:t> 1</a:t>
            </a:r>
          </a:p>
        </p:txBody>
      </p:sp>
      <p:sp>
        <p:nvSpPr>
          <p:cNvPr id="151" name="CuadroTexto 150">
            <a:extLst>
              <a:ext uri="{FF2B5EF4-FFF2-40B4-BE49-F238E27FC236}">
                <a16:creationId xmlns:a16="http://schemas.microsoft.com/office/drawing/2014/main" id="{1AF9BF00-9026-4ABC-AFBF-FED92046C5B5}"/>
              </a:ext>
            </a:extLst>
          </p:cNvPr>
          <p:cNvSpPr txBox="1"/>
          <p:nvPr/>
        </p:nvSpPr>
        <p:spPr>
          <a:xfrm>
            <a:off x="1666455" y="4430760"/>
            <a:ext cx="3238435" cy="1477328"/>
          </a:xfrm>
          <a:prstGeom prst="rect">
            <a:avLst/>
          </a:prstGeom>
          <a:noFill/>
        </p:spPr>
        <p:txBody>
          <a:bodyPr wrap="square" rtlCol="0">
            <a:spAutoFit/>
          </a:bodyPr>
          <a:lstStyle/>
          <a:p>
            <a:pPr algn="ctr"/>
            <a:r>
              <a:rPr lang="es-CO" dirty="0"/>
              <a:t>Atención, respuesta , acompañamiento y seguimiento a los procesos contractuales, metas sociales y financieras y operatividad a los servicios</a:t>
            </a:r>
          </a:p>
        </p:txBody>
      </p:sp>
      <p:sp>
        <p:nvSpPr>
          <p:cNvPr id="90" name="CuadroTexto 89">
            <a:extLst>
              <a:ext uri="{FF2B5EF4-FFF2-40B4-BE49-F238E27FC236}">
                <a16:creationId xmlns:a16="http://schemas.microsoft.com/office/drawing/2014/main" id="{452CC8C4-612C-472A-B5EA-457347E4841B}"/>
              </a:ext>
            </a:extLst>
          </p:cNvPr>
          <p:cNvSpPr txBox="1"/>
          <p:nvPr/>
        </p:nvSpPr>
        <p:spPr>
          <a:xfrm>
            <a:off x="8080037" y="4416353"/>
            <a:ext cx="2371725" cy="523220"/>
          </a:xfrm>
          <a:prstGeom prst="rect">
            <a:avLst/>
          </a:prstGeom>
          <a:noFill/>
        </p:spPr>
        <p:txBody>
          <a:bodyPr wrap="square" rtlCol="0">
            <a:spAutoFit/>
          </a:bodyPr>
          <a:lstStyle/>
          <a:p>
            <a:r>
              <a:rPr lang="es-CO" sz="2800" b="1" dirty="0">
                <a:effectLst>
                  <a:outerShdw blurRad="38100" dist="38100" dir="2700000" algn="tl">
                    <a:srgbClr val="000000">
                      <a:alpha val="43137"/>
                    </a:srgbClr>
                  </a:outerShdw>
                </a:effectLst>
              </a:rPr>
              <a:t>ENLACES</a:t>
            </a:r>
          </a:p>
        </p:txBody>
      </p:sp>
      <p:sp>
        <p:nvSpPr>
          <p:cNvPr id="91" name="CuadroTexto 90">
            <a:extLst>
              <a:ext uri="{FF2B5EF4-FFF2-40B4-BE49-F238E27FC236}">
                <a16:creationId xmlns:a16="http://schemas.microsoft.com/office/drawing/2014/main" id="{B716294C-CFF7-42FA-BCFC-2E62E4B8898C}"/>
              </a:ext>
            </a:extLst>
          </p:cNvPr>
          <p:cNvSpPr txBox="1"/>
          <p:nvPr/>
        </p:nvSpPr>
        <p:spPr>
          <a:xfrm>
            <a:off x="6568679" y="5210803"/>
            <a:ext cx="3329074" cy="1477328"/>
          </a:xfrm>
          <a:prstGeom prst="rect">
            <a:avLst/>
          </a:prstGeom>
          <a:noFill/>
        </p:spPr>
        <p:txBody>
          <a:bodyPr wrap="square" rtlCol="0">
            <a:spAutoFit/>
          </a:bodyPr>
          <a:lstStyle/>
          <a:p>
            <a:pPr algn="ctr"/>
            <a:r>
              <a:rPr lang="es-CO" dirty="0"/>
              <a:t>Acompañamiento y monitoreo de la totalidad de los procesos contractuales, metas, indicadores y cumplimiento en la gestión operativa de los servicios de PI</a:t>
            </a:r>
          </a:p>
        </p:txBody>
      </p:sp>
      <p:cxnSp>
        <p:nvCxnSpPr>
          <p:cNvPr id="109" name="Conector recto de flecha 108">
            <a:extLst>
              <a:ext uri="{FF2B5EF4-FFF2-40B4-BE49-F238E27FC236}">
                <a16:creationId xmlns:a16="http://schemas.microsoft.com/office/drawing/2014/main" id="{68391A6D-5C63-49C4-B75E-68D507A8BDCA}"/>
              </a:ext>
            </a:extLst>
          </p:cNvPr>
          <p:cNvCxnSpPr>
            <a:cxnSpLocks/>
          </p:cNvCxnSpPr>
          <p:nvPr/>
        </p:nvCxnSpPr>
        <p:spPr>
          <a:xfrm>
            <a:off x="6650570" y="1907609"/>
            <a:ext cx="507297" cy="34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ABD886A0-E943-4DB2-8A1E-A8DAFDEA6E91}"/>
              </a:ext>
            </a:extLst>
          </p:cNvPr>
          <p:cNvCxnSpPr>
            <a:cxnSpLocks/>
          </p:cNvCxnSpPr>
          <p:nvPr/>
        </p:nvCxnSpPr>
        <p:spPr>
          <a:xfrm>
            <a:off x="6571713" y="2893402"/>
            <a:ext cx="535660" cy="13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68FF989E-FD86-4E25-A34F-4C299619B2A9}"/>
              </a:ext>
            </a:extLst>
          </p:cNvPr>
          <p:cNvCxnSpPr>
            <a:cxnSpLocks/>
          </p:cNvCxnSpPr>
          <p:nvPr/>
        </p:nvCxnSpPr>
        <p:spPr>
          <a:xfrm flipV="1">
            <a:off x="6531191" y="3610747"/>
            <a:ext cx="471646" cy="41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508A51AC-3C19-4E20-8054-C6C7CE550590}"/>
              </a:ext>
            </a:extLst>
          </p:cNvPr>
          <p:cNvCxnSpPr>
            <a:cxnSpLocks/>
          </p:cNvCxnSpPr>
          <p:nvPr/>
        </p:nvCxnSpPr>
        <p:spPr>
          <a:xfrm flipV="1">
            <a:off x="6529997" y="4036675"/>
            <a:ext cx="627870" cy="6931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29A946D9-5299-4281-B5C7-04FF87500E6C}"/>
              </a:ext>
            </a:extLst>
          </p:cNvPr>
          <p:cNvSpPr txBox="1"/>
          <p:nvPr/>
        </p:nvSpPr>
        <p:spPr>
          <a:xfrm>
            <a:off x="10341831" y="2366477"/>
            <a:ext cx="1485900" cy="646331"/>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INFRAESTRUCTURA Y DOTACIONES</a:t>
            </a:r>
          </a:p>
        </p:txBody>
      </p:sp>
      <p:sp>
        <p:nvSpPr>
          <p:cNvPr id="85" name="Rectángulo 84">
            <a:extLst>
              <a:ext uri="{FF2B5EF4-FFF2-40B4-BE49-F238E27FC236}">
                <a16:creationId xmlns:a16="http://schemas.microsoft.com/office/drawing/2014/main" id="{42621E63-50B4-4B89-80A5-1F3F370F6E37}"/>
              </a:ext>
            </a:extLst>
          </p:cNvPr>
          <p:cNvSpPr/>
          <p:nvPr/>
        </p:nvSpPr>
        <p:spPr>
          <a:xfrm>
            <a:off x="10341580" y="3211053"/>
            <a:ext cx="1697784" cy="1015663"/>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BENEFICIOS SOCIALES Y ASUNTOS SINDICALES DE LA MODALIDAD COMUNITARIA</a:t>
            </a:r>
          </a:p>
        </p:txBody>
      </p:sp>
      <p:sp>
        <p:nvSpPr>
          <p:cNvPr id="160" name="Rectángulo 159">
            <a:extLst>
              <a:ext uri="{FF2B5EF4-FFF2-40B4-BE49-F238E27FC236}">
                <a16:creationId xmlns:a16="http://schemas.microsoft.com/office/drawing/2014/main" id="{105531E2-4306-4409-A9DF-B0BB0D0815C3}"/>
              </a:ext>
            </a:extLst>
          </p:cNvPr>
          <p:cNvSpPr/>
          <p:nvPr/>
        </p:nvSpPr>
        <p:spPr>
          <a:xfrm>
            <a:off x="10532665" y="4477367"/>
            <a:ext cx="1288444" cy="830997"/>
          </a:xfrm>
          <a:prstGeom prst="rect">
            <a:avLst/>
          </a:prstGeom>
        </p:spPr>
        <p:txBody>
          <a:bodyPr wrap="square">
            <a:spAutoFit/>
          </a:bodyPr>
          <a:lstStyle/>
          <a:p>
            <a:pPr algn="ctr"/>
            <a:r>
              <a:rPr lang="es-CO" sz="1200" b="1" dirty="0">
                <a:solidFill>
                  <a:schemeClr val="bg1"/>
                </a:solidFill>
                <a:effectLst>
                  <a:outerShdw blurRad="38100" dist="38100" dir="2700000" algn="tl">
                    <a:srgbClr val="000000">
                      <a:alpha val="43137"/>
                    </a:srgbClr>
                  </a:outerShdw>
                </a:effectLst>
              </a:rPr>
              <a:t>EQUIPO PRIMARIO: PLANEACIÓN Y MONITOREO</a:t>
            </a:r>
          </a:p>
        </p:txBody>
      </p:sp>
      <p:sp>
        <p:nvSpPr>
          <p:cNvPr id="162" name="CuadroTexto 161">
            <a:extLst>
              <a:ext uri="{FF2B5EF4-FFF2-40B4-BE49-F238E27FC236}">
                <a16:creationId xmlns:a16="http://schemas.microsoft.com/office/drawing/2014/main" id="{9141CD29-16CF-4E5C-9264-DD6C36C7278B}"/>
              </a:ext>
            </a:extLst>
          </p:cNvPr>
          <p:cNvSpPr txBox="1"/>
          <p:nvPr/>
        </p:nvSpPr>
        <p:spPr>
          <a:xfrm>
            <a:off x="10641868" y="1579023"/>
            <a:ext cx="2371725" cy="369332"/>
          </a:xfrm>
          <a:prstGeom prst="rect">
            <a:avLst/>
          </a:prstGeom>
          <a:noFill/>
        </p:spPr>
        <p:txBody>
          <a:bodyPr wrap="square" rtlCol="0">
            <a:spAutoFit/>
          </a:bodyPr>
          <a:lstStyle/>
          <a:p>
            <a:r>
              <a:rPr lang="es-CO" b="1" dirty="0">
                <a:solidFill>
                  <a:schemeClr val="bg1"/>
                </a:solidFill>
                <a:effectLst>
                  <a:outerShdw blurRad="38100" dist="38100" dir="2700000" algn="tl">
                    <a:srgbClr val="000000">
                      <a:alpha val="43137"/>
                    </a:srgbClr>
                  </a:outerShdw>
                </a:effectLst>
              </a:rPr>
              <a:t>EQUIPOS</a:t>
            </a:r>
          </a:p>
        </p:txBody>
      </p:sp>
      <p:cxnSp>
        <p:nvCxnSpPr>
          <p:cNvPr id="165" name="Conector recto de flecha 164">
            <a:extLst>
              <a:ext uri="{FF2B5EF4-FFF2-40B4-BE49-F238E27FC236}">
                <a16:creationId xmlns:a16="http://schemas.microsoft.com/office/drawing/2014/main" id="{6EF9AB19-2F99-461B-86A0-E284F2C9E26C}"/>
              </a:ext>
            </a:extLst>
          </p:cNvPr>
          <p:cNvCxnSpPr>
            <a:cxnSpLocks/>
          </p:cNvCxnSpPr>
          <p:nvPr/>
        </p:nvCxnSpPr>
        <p:spPr>
          <a:xfrm>
            <a:off x="9624352" y="3481607"/>
            <a:ext cx="787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Edificio">
            <a:extLst>
              <a:ext uri="{FF2B5EF4-FFF2-40B4-BE49-F238E27FC236}">
                <a16:creationId xmlns:a16="http://schemas.microsoft.com/office/drawing/2014/main" id="{5430526B-A7F8-4C4D-8E4D-BF02724EF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628" y="491233"/>
            <a:ext cx="914400" cy="914400"/>
          </a:xfrm>
          <a:prstGeom prst="rect">
            <a:avLst/>
          </a:prstGeom>
        </p:spPr>
      </p:pic>
      <p:pic>
        <p:nvPicPr>
          <p:cNvPr id="53" name="Gráfico 52" descr="Edificio">
            <a:extLst>
              <a:ext uri="{FF2B5EF4-FFF2-40B4-BE49-F238E27FC236}">
                <a16:creationId xmlns:a16="http://schemas.microsoft.com/office/drawing/2014/main" id="{368489DF-5835-4ABD-AB03-A76A988346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36" y="1607438"/>
            <a:ext cx="914400" cy="914400"/>
          </a:xfrm>
          <a:prstGeom prst="rect">
            <a:avLst/>
          </a:prstGeom>
        </p:spPr>
      </p:pic>
      <p:pic>
        <p:nvPicPr>
          <p:cNvPr id="54" name="Gráfico 53" descr="Edificio">
            <a:extLst>
              <a:ext uri="{FF2B5EF4-FFF2-40B4-BE49-F238E27FC236}">
                <a16:creationId xmlns:a16="http://schemas.microsoft.com/office/drawing/2014/main" id="{DBBE5C43-550A-4B57-B88A-52C527C29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13" y="2693373"/>
            <a:ext cx="914400" cy="914400"/>
          </a:xfrm>
          <a:prstGeom prst="rect">
            <a:avLst/>
          </a:prstGeom>
        </p:spPr>
      </p:pic>
      <p:pic>
        <p:nvPicPr>
          <p:cNvPr id="56" name="Gráfico 55" descr="Edificio">
            <a:extLst>
              <a:ext uri="{FF2B5EF4-FFF2-40B4-BE49-F238E27FC236}">
                <a16:creationId xmlns:a16="http://schemas.microsoft.com/office/drawing/2014/main" id="{DA62F171-DA5B-4973-ADC1-CFCDA9027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129" y="3809578"/>
            <a:ext cx="914400" cy="914400"/>
          </a:xfrm>
          <a:prstGeom prst="rect">
            <a:avLst/>
          </a:prstGeom>
        </p:spPr>
      </p:pic>
      <p:sp>
        <p:nvSpPr>
          <p:cNvPr id="15" name="Rectángulo 14">
            <a:extLst>
              <a:ext uri="{FF2B5EF4-FFF2-40B4-BE49-F238E27FC236}">
                <a16:creationId xmlns:a16="http://schemas.microsoft.com/office/drawing/2014/main" id="{7F7F1B9D-2C3A-4C1B-8949-661C18893ECB}"/>
              </a:ext>
            </a:extLst>
          </p:cNvPr>
          <p:cNvSpPr/>
          <p:nvPr/>
        </p:nvSpPr>
        <p:spPr>
          <a:xfrm>
            <a:off x="2910203" y="3766938"/>
            <a:ext cx="1445589" cy="523220"/>
          </a:xfrm>
          <a:prstGeom prst="rect">
            <a:avLst/>
          </a:prstGeom>
        </p:spPr>
        <p:txBody>
          <a:bodyPr wrap="none">
            <a:spAutoFit/>
          </a:bodyPr>
          <a:lstStyle/>
          <a:p>
            <a:r>
              <a:rPr lang="es-CO" sz="2800" b="1" dirty="0">
                <a:effectLst>
                  <a:outerShdw blurRad="38100" dist="38100" dir="2700000" algn="tl">
                    <a:srgbClr val="000000">
                      <a:alpha val="43137"/>
                    </a:srgbClr>
                  </a:outerShdw>
                </a:effectLst>
              </a:rPr>
              <a:t>GESTOR </a:t>
            </a:r>
          </a:p>
        </p:txBody>
      </p:sp>
      <p:sp>
        <p:nvSpPr>
          <p:cNvPr id="21" name="Rectángulo 20">
            <a:extLst>
              <a:ext uri="{FF2B5EF4-FFF2-40B4-BE49-F238E27FC236}">
                <a16:creationId xmlns:a16="http://schemas.microsoft.com/office/drawing/2014/main" id="{7D1E6D60-1DCA-48D9-B7A2-C5BEB4CA1956}"/>
              </a:ext>
            </a:extLst>
          </p:cNvPr>
          <p:cNvSpPr/>
          <p:nvPr/>
        </p:nvSpPr>
        <p:spPr>
          <a:xfrm>
            <a:off x="2114545" y="5972087"/>
            <a:ext cx="2538934" cy="646331"/>
          </a:xfrm>
          <a:prstGeom prst="rect">
            <a:avLst/>
          </a:prstGeom>
        </p:spPr>
        <p:txBody>
          <a:bodyPr wrap="square">
            <a:spAutoFit/>
          </a:bodyPr>
          <a:lstStyle/>
          <a:p>
            <a:pPr algn="ctr"/>
            <a:r>
              <a:rPr lang="es-CO" dirty="0"/>
              <a:t>Escalonamiento de necesidades</a:t>
            </a:r>
          </a:p>
        </p:txBody>
      </p:sp>
      <p:pic>
        <p:nvPicPr>
          <p:cNvPr id="67" name="Gráfico 66" descr="Ciudad">
            <a:extLst>
              <a:ext uri="{FF2B5EF4-FFF2-40B4-BE49-F238E27FC236}">
                <a16:creationId xmlns:a16="http://schemas.microsoft.com/office/drawing/2014/main" id="{E80FB005-E321-4CCE-9494-C4FD47E13D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1168589"/>
            <a:ext cx="830997" cy="830997"/>
          </a:xfrm>
          <a:prstGeom prst="rect">
            <a:avLst/>
          </a:prstGeom>
        </p:spPr>
      </p:pic>
      <p:sp>
        <p:nvSpPr>
          <p:cNvPr id="68" name="CuadroTexto 67">
            <a:extLst>
              <a:ext uri="{FF2B5EF4-FFF2-40B4-BE49-F238E27FC236}">
                <a16:creationId xmlns:a16="http://schemas.microsoft.com/office/drawing/2014/main" id="{6032B449-D07F-4C22-BB1D-238E7CDA41D4}"/>
              </a:ext>
            </a:extLst>
          </p:cNvPr>
          <p:cNvSpPr txBox="1"/>
          <p:nvPr/>
        </p:nvSpPr>
        <p:spPr>
          <a:xfrm>
            <a:off x="5675424" y="2834081"/>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2</a:t>
            </a:r>
          </a:p>
        </p:txBody>
      </p:sp>
      <p:pic>
        <p:nvPicPr>
          <p:cNvPr id="69" name="Gráfico 68" descr="Ciudad">
            <a:extLst>
              <a:ext uri="{FF2B5EF4-FFF2-40B4-BE49-F238E27FC236}">
                <a16:creationId xmlns:a16="http://schemas.microsoft.com/office/drawing/2014/main" id="{08BC5514-DCE1-48DA-BFE0-BF3833DDD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1259" y="2158539"/>
            <a:ext cx="830997" cy="830997"/>
          </a:xfrm>
          <a:prstGeom prst="rect">
            <a:avLst/>
          </a:prstGeom>
        </p:spPr>
      </p:pic>
      <p:sp>
        <p:nvSpPr>
          <p:cNvPr id="70" name="CuadroTexto 69">
            <a:extLst>
              <a:ext uri="{FF2B5EF4-FFF2-40B4-BE49-F238E27FC236}">
                <a16:creationId xmlns:a16="http://schemas.microsoft.com/office/drawing/2014/main" id="{20A9E2F1-C5ED-43A1-88D3-4DFEA4A9FF8B}"/>
              </a:ext>
            </a:extLst>
          </p:cNvPr>
          <p:cNvSpPr txBox="1"/>
          <p:nvPr/>
        </p:nvSpPr>
        <p:spPr>
          <a:xfrm>
            <a:off x="5681777" y="3846645"/>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3</a:t>
            </a:r>
          </a:p>
        </p:txBody>
      </p:sp>
      <p:pic>
        <p:nvPicPr>
          <p:cNvPr id="71" name="Gráfico 70" descr="Ciudad">
            <a:extLst>
              <a:ext uri="{FF2B5EF4-FFF2-40B4-BE49-F238E27FC236}">
                <a16:creationId xmlns:a16="http://schemas.microsoft.com/office/drawing/2014/main" id="{B2A1DF5F-8889-4F9C-96CC-F6499D9DDE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10" y="3195249"/>
            <a:ext cx="830997" cy="830997"/>
          </a:xfrm>
          <a:prstGeom prst="rect">
            <a:avLst/>
          </a:prstGeom>
        </p:spPr>
      </p:pic>
      <p:sp>
        <p:nvSpPr>
          <p:cNvPr id="72" name="CuadroTexto 71">
            <a:extLst>
              <a:ext uri="{FF2B5EF4-FFF2-40B4-BE49-F238E27FC236}">
                <a16:creationId xmlns:a16="http://schemas.microsoft.com/office/drawing/2014/main" id="{4F9EDA85-F71C-46D5-93DF-302161CB272F}"/>
              </a:ext>
            </a:extLst>
          </p:cNvPr>
          <p:cNvSpPr txBox="1"/>
          <p:nvPr/>
        </p:nvSpPr>
        <p:spPr>
          <a:xfrm>
            <a:off x="5656272" y="4877819"/>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4</a:t>
            </a:r>
          </a:p>
        </p:txBody>
      </p:sp>
      <p:pic>
        <p:nvPicPr>
          <p:cNvPr id="73" name="Gráfico 72" descr="Ciudad">
            <a:extLst>
              <a:ext uri="{FF2B5EF4-FFF2-40B4-BE49-F238E27FC236}">
                <a16:creationId xmlns:a16="http://schemas.microsoft.com/office/drawing/2014/main" id="{05745136-5487-4D6C-9220-5685FE04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4226423"/>
            <a:ext cx="830997" cy="830997"/>
          </a:xfrm>
          <a:prstGeom prst="rect">
            <a:avLst/>
          </a:prstGeom>
        </p:spPr>
      </p:pic>
      <p:cxnSp>
        <p:nvCxnSpPr>
          <p:cNvPr id="25" name="Conector recto 24">
            <a:extLst>
              <a:ext uri="{FF2B5EF4-FFF2-40B4-BE49-F238E27FC236}">
                <a16:creationId xmlns:a16="http://schemas.microsoft.com/office/drawing/2014/main" id="{D7583020-743F-4F59-AFEC-917268A9F2CF}"/>
              </a:ext>
            </a:extLst>
          </p:cNvPr>
          <p:cNvCxnSpPr/>
          <p:nvPr/>
        </p:nvCxnSpPr>
        <p:spPr>
          <a:xfrm>
            <a:off x="5080485" y="1168589"/>
            <a:ext cx="0" cy="5466895"/>
          </a:xfrm>
          <a:prstGeom prst="line">
            <a:avLst/>
          </a:prstGeom>
          <a:ln w="57150"/>
        </p:spPr>
        <p:style>
          <a:lnRef idx="3">
            <a:schemeClr val="accent6"/>
          </a:lnRef>
          <a:fillRef idx="0">
            <a:schemeClr val="accent6"/>
          </a:fillRef>
          <a:effectRef idx="2">
            <a:schemeClr val="accent6"/>
          </a:effectRef>
          <a:fontRef idx="minor">
            <a:schemeClr val="tx1"/>
          </a:fontRef>
        </p:style>
      </p:cxnSp>
      <p:pic>
        <p:nvPicPr>
          <p:cNvPr id="50" name="Gráfico 49" descr="Usuario">
            <a:extLst>
              <a:ext uri="{FF2B5EF4-FFF2-40B4-BE49-F238E27FC236}">
                <a16:creationId xmlns:a16="http://schemas.microsoft.com/office/drawing/2014/main" id="{22E63D81-2222-4387-AC40-71F82492EF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9450" y="3592509"/>
            <a:ext cx="914400" cy="914400"/>
          </a:xfrm>
          <a:prstGeom prst="rect">
            <a:avLst/>
          </a:prstGeom>
        </p:spPr>
      </p:pic>
      <p:pic>
        <p:nvPicPr>
          <p:cNvPr id="86" name="Gráfico 85" descr="Usuario">
            <a:extLst>
              <a:ext uri="{FF2B5EF4-FFF2-40B4-BE49-F238E27FC236}">
                <a16:creationId xmlns:a16="http://schemas.microsoft.com/office/drawing/2014/main" id="{3ACE3968-6528-4C36-BB5E-B4B0D5A80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6806" y="1444734"/>
            <a:ext cx="471646" cy="471646"/>
          </a:xfrm>
          <a:prstGeom prst="rect">
            <a:avLst/>
          </a:prstGeom>
        </p:spPr>
      </p:pic>
      <p:pic>
        <p:nvPicPr>
          <p:cNvPr id="88" name="Gráfico 87" descr="Usuario">
            <a:extLst>
              <a:ext uri="{FF2B5EF4-FFF2-40B4-BE49-F238E27FC236}">
                <a16:creationId xmlns:a16="http://schemas.microsoft.com/office/drawing/2014/main" id="{98C331A8-8C6F-4F06-8E75-1AE4F36B7D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934" y="2444938"/>
            <a:ext cx="471646" cy="471646"/>
          </a:xfrm>
          <a:prstGeom prst="rect">
            <a:avLst/>
          </a:prstGeom>
        </p:spPr>
      </p:pic>
      <p:pic>
        <p:nvPicPr>
          <p:cNvPr id="89" name="Gráfico 88" descr="Usuario">
            <a:extLst>
              <a:ext uri="{FF2B5EF4-FFF2-40B4-BE49-F238E27FC236}">
                <a16:creationId xmlns:a16="http://schemas.microsoft.com/office/drawing/2014/main" id="{B651CBE5-361C-422D-8096-1503AA09F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3427723"/>
            <a:ext cx="471646" cy="471646"/>
          </a:xfrm>
          <a:prstGeom prst="rect">
            <a:avLst/>
          </a:prstGeom>
        </p:spPr>
      </p:pic>
      <p:pic>
        <p:nvPicPr>
          <p:cNvPr id="92" name="Gráfico 91" descr="Usuario">
            <a:extLst>
              <a:ext uri="{FF2B5EF4-FFF2-40B4-BE49-F238E27FC236}">
                <a16:creationId xmlns:a16="http://schemas.microsoft.com/office/drawing/2014/main" id="{4E2AB02E-0632-4BE9-B5C3-B8622E2AB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4494047"/>
            <a:ext cx="471646" cy="471646"/>
          </a:xfrm>
          <a:prstGeom prst="rect">
            <a:avLst/>
          </a:prstGeom>
        </p:spPr>
      </p:pic>
      <p:sp>
        <p:nvSpPr>
          <p:cNvPr id="58" name="Rectángulo 57">
            <a:extLst>
              <a:ext uri="{FF2B5EF4-FFF2-40B4-BE49-F238E27FC236}">
                <a16:creationId xmlns:a16="http://schemas.microsoft.com/office/drawing/2014/main" id="{F0482DF2-AF31-4D69-97F2-0F6A2D954D0E}"/>
              </a:ext>
            </a:extLst>
          </p:cNvPr>
          <p:cNvSpPr/>
          <p:nvPr/>
        </p:nvSpPr>
        <p:spPr>
          <a:xfrm>
            <a:off x="7995725" y="4735153"/>
            <a:ext cx="1641347" cy="369332"/>
          </a:xfrm>
          <a:prstGeom prst="rect">
            <a:avLst/>
          </a:prstGeom>
        </p:spPr>
        <p:txBody>
          <a:bodyPr wrap="none">
            <a:spAutoFit/>
          </a:bodyPr>
          <a:lstStyle/>
          <a:p>
            <a:r>
              <a:rPr lang="es-CO" b="1" dirty="0">
                <a:effectLst>
                  <a:outerShdw blurRad="38100" dist="38100" dir="2700000" algn="tl">
                    <a:srgbClr val="000000">
                      <a:alpha val="43137"/>
                    </a:srgbClr>
                  </a:outerShdw>
                </a:effectLst>
              </a:rPr>
              <a:t>TERRITORIALES</a:t>
            </a:r>
            <a:endParaRPr lang="es-CO" dirty="0"/>
          </a:p>
        </p:txBody>
      </p:sp>
      <p:pic>
        <p:nvPicPr>
          <p:cNvPr id="75" name="Gráfico 74" descr="Usuarios">
            <a:extLst>
              <a:ext uri="{FF2B5EF4-FFF2-40B4-BE49-F238E27FC236}">
                <a16:creationId xmlns:a16="http://schemas.microsoft.com/office/drawing/2014/main" id="{2BC3770A-6F74-4C8C-BFB1-183412C669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8728" y="4135814"/>
            <a:ext cx="1267677" cy="1267677"/>
          </a:xfrm>
          <a:prstGeom prst="rect">
            <a:avLst/>
          </a:prstGeom>
        </p:spPr>
      </p:pic>
      <p:sp>
        <p:nvSpPr>
          <p:cNvPr id="76" name="Rectángulo 75">
            <a:extLst>
              <a:ext uri="{FF2B5EF4-FFF2-40B4-BE49-F238E27FC236}">
                <a16:creationId xmlns:a16="http://schemas.microsoft.com/office/drawing/2014/main" id="{2BC30B5B-9FFD-45FB-B0CF-A1B09DD25400}"/>
              </a:ext>
            </a:extLst>
          </p:cNvPr>
          <p:cNvSpPr/>
          <p:nvPr/>
        </p:nvSpPr>
        <p:spPr>
          <a:xfrm>
            <a:off x="10310968" y="1795963"/>
            <a:ext cx="1765163" cy="369332"/>
          </a:xfrm>
          <a:prstGeom prst="rect">
            <a:avLst/>
          </a:prstGeom>
        </p:spPr>
        <p:txBody>
          <a:bodyPr wrap="none">
            <a:spAutoFit/>
          </a:bodyPr>
          <a:lstStyle/>
          <a:p>
            <a:r>
              <a:rPr lang="es-CO" b="1" dirty="0">
                <a:solidFill>
                  <a:schemeClr val="bg1"/>
                </a:solidFill>
                <a:effectLst>
                  <a:outerShdw blurRad="38100" dist="38100" dir="2700000" algn="tl">
                    <a:srgbClr val="000000">
                      <a:alpha val="43137"/>
                    </a:srgbClr>
                  </a:outerShdw>
                </a:effectLst>
              </a:rPr>
              <a:t>TRANSVERSALES</a:t>
            </a:r>
            <a:endParaRPr lang="es-CO" dirty="0"/>
          </a:p>
        </p:txBody>
      </p:sp>
      <p:grpSp>
        <p:nvGrpSpPr>
          <p:cNvPr id="78" name="Grupo 77">
            <a:extLst>
              <a:ext uri="{FF2B5EF4-FFF2-40B4-BE49-F238E27FC236}">
                <a16:creationId xmlns:a16="http://schemas.microsoft.com/office/drawing/2014/main" id="{3276782A-7901-491B-90F5-C638177743BA}"/>
              </a:ext>
            </a:extLst>
          </p:cNvPr>
          <p:cNvGrpSpPr/>
          <p:nvPr/>
        </p:nvGrpSpPr>
        <p:grpSpPr>
          <a:xfrm>
            <a:off x="2130016" y="1271624"/>
            <a:ext cx="2405731" cy="2405731"/>
            <a:chOff x="2130016" y="1271624"/>
            <a:chExt cx="2405731" cy="2405731"/>
          </a:xfrm>
        </p:grpSpPr>
        <p:grpSp>
          <p:nvGrpSpPr>
            <p:cNvPr id="77" name="Grupo 76">
              <a:extLst>
                <a:ext uri="{FF2B5EF4-FFF2-40B4-BE49-F238E27FC236}">
                  <a16:creationId xmlns:a16="http://schemas.microsoft.com/office/drawing/2014/main" id="{0D50C234-F87F-410A-8507-E1575EFB701C}"/>
                </a:ext>
              </a:extLst>
            </p:cNvPr>
            <p:cNvGrpSpPr/>
            <p:nvPr/>
          </p:nvGrpSpPr>
          <p:grpSpPr>
            <a:xfrm>
              <a:off x="2130016" y="1271624"/>
              <a:ext cx="2405731" cy="2405731"/>
              <a:chOff x="4231326" y="1186778"/>
              <a:chExt cx="2405731" cy="2405731"/>
            </a:xfrm>
          </p:grpSpPr>
          <p:pic>
            <p:nvPicPr>
              <p:cNvPr id="8" name="Gráfico 7" descr="Ciudad">
                <a:extLst>
                  <a:ext uri="{FF2B5EF4-FFF2-40B4-BE49-F238E27FC236}">
                    <a16:creationId xmlns:a16="http://schemas.microsoft.com/office/drawing/2014/main" id="{6FDDA78E-3D31-4AAC-B9BF-301B8E9EE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326" y="1186778"/>
                <a:ext cx="2405731" cy="2405731"/>
              </a:xfrm>
              <a:prstGeom prst="rect">
                <a:avLst/>
              </a:prstGeom>
            </p:spPr>
          </p:pic>
          <p:sp>
            <p:nvSpPr>
              <p:cNvPr id="59" name="CuadroTexto 58">
                <a:extLst>
                  <a:ext uri="{FF2B5EF4-FFF2-40B4-BE49-F238E27FC236}">
                    <a16:creationId xmlns:a16="http://schemas.microsoft.com/office/drawing/2014/main" id="{021EAD70-23EA-4481-84E7-10283230B816}"/>
                  </a:ext>
                </a:extLst>
              </p:cNvPr>
              <p:cNvSpPr txBox="1"/>
              <p:nvPr/>
            </p:nvSpPr>
            <p:spPr>
              <a:xfrm>
                <a:off x="5030470" y="2608527"/>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sp>
            <p:nvSpPr>
              <p:cNvPr id="23" name="Rectángulo 22">
                <a:extLst>
                  <a:ext uri="{FF2B5EF4-FFF2-40B4-BE49-F238E27FC236}">
                    <a16:creationId xmlns:a16="http://schemas.microsoft.com/office/drawing/2014/main" id="{56900F52-BE00-43AF-8B98-F74C3CF4780B}"/>
                  </a:ext>
                </a:extLst>
              </p:cNvPr>
              <p:cNvSpPr/>
              <p:nvPr/>
            </p:nvSpPr>
            <p:spPr>
              <a:xfrm>
                <a:off x="5248177" y="2788995"/>
                <a:ext cx="1176732" cy="369332"/>
              </a:xfrm>
              <a:prstGeom prst="rect">
                <a:avLst/>
              </a:prstGeom>
            </p:spPr>
            <p:txBody>
              <a:bodyPr wrap="none">
                <a:spAutoFit/>
              </a:bodyPr>
              <a:lstStyle/>
              <a:p>
                <a:r>
                  <a:rPr lang="es-CO" b="1" dirty="0">
                    <a:effectLst>
                      <a:outerShdw blurRad="38100" dist="38100" dir="2700000" algn="tl">
                        <a:srgbClr val="000000">
                          <a:alpha val="43137"/>
                        </a:srgbClr>
                      </a:outerShdw>
                    </a:effectLst>
                  </a:rPr>
                  <a:t>REGIONAL</a:t>
                </a:r>
                <a:endParaRPr lang="es-CO" dirty="0"/>
              </a:p>
            </p:txBody>
          </p:sp>
        </p:grpSp>
        <p:pic>
          <p:nvPicPr>
            <p:cNvPr id="95" name="Imagen 94">
              <a:extLst>
                <a:ext uri="{FF2B5EF4-FFF2-40B4-BE49-F238E27FC236}">
                  <a16:creationId xmlns:a16="http://schemas.microsoft.com/office/drawing/2014/main" id="{785E807D-AF38-482A-9921-2BC977F43B7E}"/>
                </a:ext>
              </a:extLst>
            </p:cNvPr>
            <p:cNvPicPr>
              <a:picLocks noChangeAspect="1"/>
            </p:cNvPicPr>
            <p:nvPr/>
          </p:nvPicPr>
          <p:blipFill rotWithShape="1">
            <a:blip r:embed="rId11"/>
            <a:srcRect l="91432" t="76955" r="6137" b="11399"/>
            <a:stretch/>
          </p:blipFill>
          <p:spPr>
            <a:xfrm>
              <a:off x="3332881" y="1757759"/>
              <a:ext cx="383553" cy="516495"/>
            </a:xfrm>
            <a:prstGeom prst="rect">
              <a:avLst/>
            </a:prstGeom>
          </p:spPr>
        </p:pic>
      </p:grpSp>
      <p:grpSp>
        <p:nvGrpSpPr>
          <p:cNvPr id="79" name="Grupo 78">
            <a:extLst>
              <a:ext uri="{FF2B5EF4-FFF2-40B4-BE49-F238E27FC236}">
                <a16:creationId xmlns:a16="http://schemas.microsoft.com/office/drawing/2014/main" id="{BD70C94C-593D-4363-97AB-C8328199ACEB}"/>
              </a:ext>
            </a:extLst>
          </p:cNvPr>
          <p:cNvGrpSpPr/>
          <p:nvPr/>
        </p:nvGrpSpPr>
        <p:grpSpPr>
          <a:xfrm>
            <a:off x="7117130" y="1334568"/>
            <a:ext cx="2507222" cy="2507222"/>
            <a:chOff x="7117130" y="1716910"/>
            <a:chExt cx="2507222" cy="2507222"/>
          </a:xfrm>
        </p:grpSpPr>
        <p:pic>
          <p:nvPicPr>
            <p:cNvPr id="36" name="Gráfico 35">
              <a:extLst>
                <a:ext uri="{FF2B5EF4-FFF2-40B4-BE49-F238E27FC236}">
                  <a16:creationId xmlns:a16="http://schemas.microsoft.com/office/drawing/2014/main" id="{78960D6A-2FE0-4C59-8D78-F45091A3C7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17130" y="1716910"/>
              <a:ext cx="2507222" cy="2507222"/>
            </a:xfrm>
            <a:prstGeom prst="rect">
              <a:avLst/>
            </a:prstGeom>
          </p:spPr>
        </p:pic>
        <p:sp>
          <p:nvSpPr>
            <p:cNvPr id="37" name="Rectángulo 36">
              <a:extLst>
                <a:ext uri="{FF2B5EF4-FFF2-40B4-BE49-F238E27FC236}">
                  <a16:creationId xmlns:a16="http://schemas.microsoft.com/office/drawing/2014/main" id="{E27C88E9-066A-4CB8-AFE2-115B87703D29}"/>
                </a:ext>
              </a:extLst>
            </p:cNvPr>
            <p:cNvSpPr/>
            <p:nvPr/>
          </p:nvSpPr>
          <p:spPr>
            <a:xfrm>
              <a:off x="7563471" y="3721166"/>
              <a:ext cx="1075936" cy="369332"/>
            </a:xfrm>
            <a:prstGeom prst="rect">
              <a:avLst/>
            </a:prstGeom>
          </p:spPr>
          <p:txBody>
            <a:bodyPr wrap="none">
              <a:spAutoFit/>
            </a:bodyPr>
            <a:lstStyle/>
            <a:p>
              <a:r>
                <a:rPr lang="es-CO" b="1" dirty="0">
                  <a:effectLst>
                    <a:outerShdw blurRad="38100" dist="38100" dir="2700000" algn="tl">
                      <a:srgbClr val="000000">
                        <a:alpha val="43137"/>
                      </a:srgbClr>
                    </a:outerShdw>
                  </a:effectLst>
                </a:rPr>
                <a:t>GENERAL</a:t>
              </a:r>
              <a:endParaRPr lang="es-CO" dirty="0"/>
            </a:p>
          </p:txBody>
        </p:sp>
        <p:sp>
          <p:nvSpPr>
            <p:cNvPr id="63" name="CuadroTexto 62">
              <a:extLst>
                <a:ext uri="{FF2B5EF4-FFF2-40B4-BE49-F238E27FC236}">
                  <a16:creationId xmlns:a16="http://schemas.microsoft.com/office/drawing/2014/main" id="{FE50E3BF-D952-4EB5-9015-BE31C0D5089A}"/>
                </a:ext>
              </a:extLst>
            </p:cNvPr>
            <p:cNvSpPr txBox="1"/>
            <p:nvPr/>
          </p:nvSpPr>
          <p:spPr>
            <a:xfrm>
              <a:off x="7339051" y="3518601"/>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pic>
          <p:nvPicPr>
            <p:cNvPr id="97" name="Imagen 96">
              <a:extLst>
                <a:ext uri="{FF2B5EF4-FFF2-40B4-BE49-F238E27FC236}">
                  <a16:creationId xmlns:a16="http://schemas.microsoft.com/office/drawing/2014/main" id="{E4B5D7BD-7F43-4E24-B4D5-163ECD9577E3}"/>
                </a:ext>
              </a:extLst>
            </p:cNvPr>
            <p:cNvPicPr>
              <a:picLocks noChangeAspect="1"/>
            </p:cNvPicPr>
            <p:nvPr/>
          </p:nvPicPr>
          <p:blipFill rotWithShape="1">
            <a:blip r:embed="rId11"/>
            <a:srcRect l="91432" t="76955" r="6137" b="11399"/>
            <a:stretch/>
          </p:blipFill>
          <p:spPr>
            <a:xfrm>
              <a:off x="7238273" y="2772161"/>
              <a:ext cx="383553" cy="516495"/>
            </a:xfrm>
            <a:prstGeom prst="rect">
              <a:avLst/>
            </a:prstGeom>
          </p:spPr>
        </p:pic>
      </p:grpSp>
    </p:spTree>
    <p:extLst>
      <p:ext uri="{BB962C8B-B14F-4D97-AF65-F5344CB8AC3E}">
        <p14:creationId xmlns:p14="http://schemas.microsoft.com/office/powerpoint/2010/main" val="39762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8"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par>
                                <p:cTn id="85" presetID="10" presetClass="entr" presetSubtype="0" fill="hold"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par>
                                <p:cTn id="91" presetID="10"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par>
                                <p:cTn id="97" presetID="10"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par>
                                <p:cTn id="106" presetID="10" presetClass="entr" presetSubtype="0" fill="hold"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nodeType="with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childTnLst>
                          </p:cTn>
                        </p:par>
                        <p:par>
                          <p:cTn id="112" fill="hold">
                            <p:stCondLst>
                              <p:cond delay="500"/>
                            </p:stCondLst>
                            <p:childTnLst>
                              <p:par>
                                <p:cTn id="113" presetID="22" presetClass="entr" presetSubtype="8" fill="hold" nodeType="after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wipe(left)">
                                      <p:cBhvr>
                                        <p:cTn id="115" dur="500"/>
                                        <p:tgtEl>
                                          <p:spTgt spid="109"/>
                                        </p:tgtEl>
                                      </p:cBhvr>
                                    </p:animEffect>
                                  </p:childTnLst>
                                </p:cTn>
                              </p:par>
                              <p:par>
                                <p:cTn id="116" presetID="22" presetClass="entr" presetSubtype="8" fill="hold" nodeType="withEffect">
                                  <p:stCondLst>
                                    <p:cond delay="0"/>
                                  </p:stCondLst>
                                  <p:childTnLst>
                                    <p:set>
                                      <p:cBhvr>
                                        <p:cTn id="117" dur="1" fill="hold">
                                          <p:stCondLst>
                                            <p:cond delay="0"/>
                                          </p:stCondLst>
                                        </p:cTn>
                                        <p:tgtEl>
                                          <p:spTgt spid="117"/>
                                        </p:tgtEl>
                                        <p:attrNameLst>
                                          <p:attrName>style.visibility</p:attrName>
                                        </p:attrNameLst>
                                      </p:cBhvr>
                                      <p:to>
                                        <p:strVal val="visible"/>
                                      </p:to>
                                    </p:set>
                                    <p:animEffect transition="in" filter="wipe(left)">
                                      <p:cBhvr>
                                        <p:cTn id="118" dur="500"/>
                                        <p:tgtEl>
                                          <p:spTgt spid="117"/>
                                        </p:tgtEl>
                                      </p:cBhvr>
                                    </p:animEffect>
                                  </p:childTnLst>
                                </p:cTn>
                              </p:par>
                              <p:par>
                                <p:cTn id="119" presetID="22" presetClass="entr" presetSubtype="8" fill="hold"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wipe(left)">
                                      <p:cBhvr>
                                        <p:cTn id="121" dur="500"/>
                                        <p:tgtEl>
                                          <p:spTgt spid="118"/>
                                        </p:tgtEl>
                                      </p:cBhvr>
                                    </p:animEffect>
                                  </p:childTnLst>
                                </p:cTn>
                              </p:par>
                              <p:par>
                                <p:cTn id="122" presetID="22" presetClass="entr" presetSubtype="8" fill="hold"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left)">
                                      <p:cBhvr>
                                        <p:cTn id="124" dur="500"/>
                                        <p:tgtEl>
                                          <p:spTgt spid="123"/>
                                        </p:tgtEl>
                                      </p:cBhvr>
                                    </p:animEffect>
                                  </p:childTnLst>
                                </p:cTn>
                              </p:par>
                            </p:childTnLst>
                          </p:cTn>
                        </p:par>
                        <p:par>
                          <p:cTn id="125" fill="hold">
                            <p:stCondLst>
                              <p:cond delay="1000"/>
                            </p:stCondLst>
                            <p:childTnLst>
                              <p:par>
                                <p:cTn id="126" presetID="10" presetClass="entr" presetSubtype="0" fill="hold" nodeType="afterEffect">
                                  <p:stCondLst>
                                    <p:cond delay="0"/>
                                  </p:stCondLst>
                                  <p:childTnLst>
                                    <p:set>
                                      <p:cBhvr>
                                        <p:cTn id="127" dur="1" fill="hold">
                                          <p:stCondLst>
                                            <p:cond delay="0"/>
                                          </p:stCondLst>
                                        </p:cTn>
                                        <p:tgtEl>
                                          <p:spTgt spid="79"/>
                                        </p:tgtEl>
                                        <p:attrNameLst>
                                          <p:attrName>style.visibility</p:attrName>
                                        </p:attrNameLst>
                                      </p:cBhvr>
                                      <p:to>
                                        <p:strVal val="visible"/>
                                      </p:to>
                                    </p:set>
                                    <p:animEffect transition="in" filter="fade">
                                      <p:cBhvr>
                                        <p:cTn id="128" dur="500"/>
                                        <p:tgtEl>
                                          <p:spTgt spid="79"/>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75"/>
                                        </p:tgtEl>
                                        <p:attrNameLst>
                                          <p:attrName>style.visibility</p:attrName>
                                        </p:attrNameLst>
                                      </p:cBhvr>
                                      <p:to>
                                        <p:strVal val="visible"/>
                                      </p:to>
                                    </p:set>
                                    <p:anim calcmode="lin" valueType="num">
                                      <p:cBhvr additive="base">
                                        <p:cTn id="137" dur="500" fill="hold"/>
                                        <p:tgtEl>
                                          <p:spTgt spid="75"/>
                                        </p:tgtEl>
                                        <p:attrNameLst>
                                          <p:attrName>ppt_x</p:attrName>
                                        </p:attrNameLst>
                                      </p:cBhvr>
                                      <p:tavLst>
                                        <p:tav tm="0">
                                          <p:val>
                                            <p:strVal val="#ppt_x"/>
                                          </p:val>
                                        </p:tav>
                                        <p:tav tm="100000">
                                          <p:val>
                                            <p:strVal val="#ppt_x"/>
                                          </p:val>
                                        </p:tav>
                                      </p:tavLst>
                                    </p:anim>
                                    <p:anim calcmode="lin" valueType="num">
                                      <p:cBhvr additive="base">
                                        <p:cTn id="138" dur="500" fill="hold"/>
                                        <p:tgtEl>
                                          <p:spTgt spid="7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500" fill="hold"/>
                                        <p:tgtEl>
                                          <p:spTgt spid="58"/>
                                        </p:tgtEl>
                                        <p:attrNameLst>
                                          <p:attrName>ppt_x</p:attrName>
                                        </p:attrNameLst>
                                      </p:cBhvr>
                                      <p:tavLst>
                                        <p:tav tm="0">
                                          <p:val>
                                            <p:strVal val="#ppt_x"/>
                                          </p:val>
                                        </p:tav>
                                        <p:tav tm="100000">
                                          <p:val>
                                            <p:strVal val="#ppt_x"/>
                                          </p:val>
                                        </p:tav>
                                      </p:tavLst>
                                    </p:anim>
                                    <p:anim calcmode="lin" valueType="num">
                                      <p:cBhvr additive="base">
                                        <p:cTn id="142" dur="500" fill="hold"/>
                                        <p:tgtEl>
                                          <p:spTgt spid="58"/>
                                        </p:tgtEl>
                                        <p:attrNameLst>
                                          <p:attrName>ppt_y</p:attrName>
                                        </p:attrNameLst>
                                      </p:cBhvr>
                                      <p:tavLst>
                                        <p:tav tm="0">
                                          <p:val>
                                            <p:strVal val="1+#ppt_h/2"/>
                                          </p:val>
                                        </p:tav>
                                        <p:tav tm="100000">
                                          <p:val>
                                            <p:strVal val="#ppt_y"/>
                                          </p:val>
                                        </p:tav>
                                      </p:tavLst>
                                    </p:anim>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65"/>
                                        </p:tgtEl>
                                        <p:attrNameLst>
                                          <p:attrName>style.visibility</p:attrName>
                                        </p:attrNameLst>
                                      </p:cBhvr>
                                      <p:to>
                                        <p:strVal val="visible"/>
                                      </p:to>
                                    </p:set>
                                    <p:animEffect transition="in" filter="wipe(left)">
                                      <p:cBhvr>
                                        <p:cTn id="151" dur="500"/>
                                        <p:tgtEl>
                                          <p:spTgt spid="165"/>
                                        </p:tgtEl>
                                      </p:cBhvr>
                                    </p:animEffect>
                                  </p:childTnLst>
                                </p:cTn>
                              </p:par>
                            </p:childTnLst>
                          </p:cTn>
                        </p:par>
                        <p:par>
                          <p:cTn id="152" fill="hold">
                            <p:stCondLst>
                              <p:cond delay="500"/>
                            </p:stCondLst>
                            <p:childTnLst>
                              <p:par>
                                <p:cTn id="153" presetID="22" presetClass="entr" presetSubtype="2"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wipe(right)">
                                      <p:cBhvr>
                                        <p:cTn id="155" dur="500"/>
                                        <p:tgtEl>
                                          <p:spTgt spid="87"/>
                                        </p:tgtEl>
                                      </p:cBhvr>
                                    </p:animEffect>
                                  </p:childTnLst>
                                </p:cTn>
                              </p:par>
                            </p:childTnLst>
                          </p:cTn>
                        </p:par>
                        <p:par>
                          <p:cTn id="156" fill="hold">
                            <p:stCondLst>
                              <p:cond delay="1000"/>
                            </p:stCondLst>
                            <p:childTnLst>
                              <p:par>
                                <p:cTn id="157" presetID="10" presetClass="entr" presetSubtype="0" fill="hold" grpId="0" nodeType="after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fade">
                                      <p:cBhvr>
                                        <p:cTn id="159" dur="500"/>
                                        <p:tgtEl>
                                          <p:spTgt spid="16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500"/>
                                        <p:tgtEl>
                                          <p:spTgt spid="76"/>
                                        </p:tgtEl>
                                      </p:cBhvr>
                                    </p:animEffect>
                                  </p:childTnLst>
                                </p:cTn>
                              </p:par>
                            </p:childTnLst>
                          </p:cTn>
                        </p:par>
                        <p:par>
                          <p:cTn id="163" fill="hold">
                            <p:stCondLst>
                              <p:cond delay="1500"/>
                            </p:stCondLst>
                            <p:childTnLst>
                              <p:par>
                                <p:cTn id="164" presetID="10" presetClass="entr" presetSubtype="0" fill="hold" grpId="0" nodeType="after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60"/>
                                        </p:tgtEl>
                                        <p:attrNameLst>
                                          <p:attrName>style.visibility</p:attrName>
                                        </p:attrNameLst>
                                      </p:cBhvr>
                                      <p:to>
                                        <p:strVal val="visible"/>
                                      </p:to>
                                    </p:set>
                                    <p:animEffect transition="in" filter="fade">
                                      <p:cBhvr>
                                        <p:cTn id="17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5" grpId="0"/>
      <p:bldP spid="16" grpId="0"/>
      <p:bldP spid="17" grpId="0"/>
      <p:bldP spid="19" grpId="0"/>
      <p:bldP spid="27" grpId="0"/>
      <p:bldP spid="41" grpId="0"/>
      <p:bldP spid="151" grpId="0"/>
      <p:bldP spid="90" grpId="0"/>
      <p:bldP spid="91" grpId="0"/>
      <p:bldP spid="84" grpId="0"/>
      <p:bldP spid="85" grpId="0"/>
      <p:bldP spid="160" grpId="0"/>
      <p:bldP spid="162" grpId="0"/>
      <p:bldP spid="15" grpId="0"/>
      <p:bldP spid="21" grpId="0"/>
      <p:bldP spid="68" grpId="0"/>
      <p:bldP spid="70" grpId="0"/>
      <p:bldP spid="72" grpId="0"/>
      <p:bldP spid="58"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sp>
        <p:nvSpPr>
          <p:cNvPr id="74" name="Rectángulo 73">
            <a:extLst>
              <a:ext uri="{FF2B5EF4-FFF2-40B4-BE49-F238E27FC236}">
                <a16:creationId xmlns:a16="http://schemas.microsoft.com/office/drawing/2014/main" id="{F028E4EF-7111-4180-99F7-72E8A2BA4F92}"/>
              </a:ext>
            </a:extLst>
          </p:cNvPr>
          <p:cNvSpPr/>
          <p:nvPr/>
        </p:nvSpPr>
        <p:spPr>
          <a:xfrm>
            <a:off x="1681330" y="2641322"/>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METAS SOCIALES Y FINANCIERAS</a:t>
            </a:r>
          </a:p>
          <a:p>
            <a:pPr algn="ctr"/>
            <a:r>
              <a:rPr lang="es-ES" sz="1200" dirty="0">
                <a:latin typeface="Arial" panose="020B0604020202020204" pitchFamily="34" charset="0"/>
                <a:cs typeface="Arial" panose="020B0604020202020204" pitchFamily="34" charset="0"/>
              </a:rPr>
              <a:t>EQUIPO DE PLANEACIÓN</a:t>
            </a:r>
          </a:p>
        </p:txBody>
      </p:sp>
      <p:sp>
        <p:nvSpPr>
          <p:cNvPr id="75" name="Rectángulo 74">
            <a:extLst>
              <a:ext uri="{FF2B5EF4-FFF2-40B4-BE49-F238E27FC236}">
                <a16:creationId xmlns:a16="http://schemas.microsoft.com/office/drawing/2014/main" id="{B7434924-75CA-409E-A2A0-B5836F4D8C88}"/>
              </a:ext>
            </a:extLst>
          </p:cNvPr>
          <p:cNvSpPr/>
          <p:nvPr/>
        </p:nvSpPr>
        <p:spPr>
          <a:xfrm>
            <a:off x="1851891" y="3220483"/>
            <a:ext cx="8809488" cy="50770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ORIENTACIONES PARA LA CONTRATACIÓN</a:t>
            </a:r>
          </a:p>
          <a:p>
            <a:pPr algn="ctr"/>
            <a:r>
              <a:rPr lang="es-ES" sz="1200" dirty="0">
                <a:latin typeface="Arial" panose="020B0604020202020204" pitchFamily="34" charset="0"/>
                <a:cs typeface="Arial" panose="020B0604020202020204" pitchFamily="34" charset="0"/>
              </a:rPr>
              <a:t>EQUIPO PRIMARIO</a:t>
            </a:r>
          </a:p>
        </p:txBody>
      </p:sp>
      <p:sp>
        <p:nvSpPr>
          <p:cNvPr id="76" name="Rectángulo 75">
            <a:extLst>
              <a:ext uri="{FF2B5EF4-FFF2-40B4-BE49-F238E27FC236}">
                <a16:creationId xmlns:a16="http://schemas.microsoft.com/office/drawing/2014/main" id="{8B21C2E5-01FE-47C9-B4DE-D91CF0F612D8}"/>
              </a:ext>
            </a:extLst>
          </p:cNvPr>
          <p:cNvSpPr/>
          <p:nvPr/>
        </p:nvSpPr>
        <p:spPr>
          <a:xfrm>
            <a:off x="1829761" y="3811026"/>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A NUEVAS INFRAESTRUCTURA Y DOTACIÓN</a:t>
            </a:r>
          </a:p>
          <a:p>
            <a:pPr algn="ctr"/>
            <a:r>
              <a:rPr lang="es-ES" sz="1200" dirty="0">
                <a:latin typeface="Arial" panose="020B0604020202020204" pitchFamily="34" charset="0"/>
                <a:cs typeface="Arial" panose="020B0604020202020204" pitchFamily="34" charset="0"/>
              </a:rPr>
              <a:t>EQUIPO DE INFRAESTRUCTURA Y DOTACIÓN.</a:t>
            </a:r>
          </a:p>
        </p:txBody>
      </p:sp>
      <p:sp>
        <p:nvSpPr>
          <p:cNvPr id="16" name="Rectángulo 15">
            <a:extLst>
              <a:ext uri="{FF2B5EF4-FFF2-40B4-BE49-F238E27FC236}">
                <a16:creationId xmlns:a16="http://schemas.microsoft.com/office/drawing/2014/main" id="{3D015972-CB7E-4D29-91A9-DD9677BEB06B}"/>
              </a:ext>
            </a:extLst>
          </p:cNvPr>
          <p:cNvSpPr/>
          <p:nvPr/>
        </p:nvSpPr>
        <p:spPr>
          <a:xfrm>
            <a:off x="1681330" y="1876722"/>
            <a:ext cx="9150610" cy="69498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REAPERTURAS Y APERTURAS DE HCB </a:t>
            </a:r>
          </a:p>
          <a:p>
            <a:pPr algn="ctr"/>
            <a:r>
              <a:rPr lang="es-ES" sz="1200" dirty="0">
                <a:latin typeface="Arial" panose="020B0604020202020204" pitchFamily="34" charset="0"/>
                <a:cs typeface="Arial" panose="020B0604020202020204" pitchFamily="34" charset="0"/>
              </a:rPr>
              <a:t>EQUIPO DE LA MODALIDAD COMUNITARIA</a:t>
            </a:r>
          </a:p>
        </p:txBody>
      </p:sp>
      <p:sp>
        <p:nvSpPr>
          <p:cNvPr id="2" name="Rectángulo 1">
            <a:extLst>
              <a:ext uri="{FF2B5EF4-FFF2-40B4-BE49-F238E27FC236}">
                <a16:creationId xmlns:a16="http://schemas.microsoft.com/office/drawing/2014/main" id="{0BA2CAAB-8FB4-4FBC-8760-A7A248A53202}"/>
              </a:ext>
            </a:extLst>
          </p:cNvPr>
          <p:cNvSpPr/>
          <p:nvPr/>
        </p:nvSpPr>
        <p:spPr>
          <a:xfrm>
            <a:off x="2079917" y="4756627"/>
            <a:ext cx="8370779" cy="1171535"/>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CONSTRUCCIÓN E IMPLEMENTACIÓN DE LOS PLANES </a:t>
            </a:r>
          </a:p>
          <a:p>
            <a:pPr algn="ctr"/>
            <a:r>
              <a:rPr lang="es-ES" b="1" dirty="0">
                <a:latin typeface="Arial" panose="020B0604020202020204" pitchFamily="34" charset="0"/>
                <a:cs typeface="Arial" panose="020B0604020202020204" pitchFamily="34" charset="0"/>
              </a:rPr>
              <a:t>DE ASISTENCIA TÉCNICA EN ARTICULACIÓN </a:t>
            </a:r>
          </a:p>
          <a:p>
            <a:pPr algn="ctr"/>
            <a:r>
              <a:rPr lang="es-ES" sz="1200" dirty="0">
                <a:latin typeface="Arial" panose="020B0604020202020204" pitchFamily="34" charset="0"/>
                <a:cs typeface="Arial" panose="020B0604020202020204" pitchFamily="34" charset="0"/>
              </a:rPr>
              <a:t>CON EQUIPO DE LA STAPI Y APOYO A  LA SUPERVISIÓN</a:t>
            </a:r>
          </a:p>
        </p:txBody>
      </p:sp>
    </p:spTree>
    <p:extLst>
      <p:ext uri="{BB962C8B-B14F-4D97-AF65-F5344CB8AC3E}">
        <p14:creationId xmlns:p14="http://schemas.microsoft.com/office/powerpoint/2010/main" val="34468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grpSp>
        <p:nvGrpSpPr>
          <p:cNvPr id="11" name="Grupo 10">
            <a:extLst>
              <a:ext uri="{FF2B5EF4-FFF2-40B4-BE49-F238E27FC236}">
                <a16:creationId xmlns:a16="http://schemas.microsoft.com/office/drawing/2014/main" id="{2680F239-17B2-4FD9-A953-D33CA98587C2}"/>
              </a:ext>
            </a:extLst>
          </p:cNvPr>
          <p:cNvGrpSpPr/>
          <p:nvPr/>
        </p:nvGrpSpPr>
        <p:grpSpPr>
          <a:xfrm>
            <a:off x="1106370" y="1590571"/>
            <a:ext cx="2109014" cy="2177023"/>
            <a:chOff x="127486" y="1414793"/>
            <a:chExt cx="2088697" cy="2177023"/>
          </a:xfrm>
        </p:grpSpPr>
        <p:sp>
          <p:nvSpPr>
            <p:cNvPr id="12" name="Rectangle 3">
              <a:extLst>
                <a:ext uri="{FF2B5EF4-FFF2-40B4-BE49-F238E27FC236}">
                  <a16:creationId xmlns:a16="http://schemas.microsoft.com/office/drawing/2014/main" id="{E7330C53-F37E-420C-A6DF-95FF41AD00E6}"/>
                </a:ext>
              </a:extLst>
            </p:cNvPr>
            <p:cNvSpPr/>
            <p:nvPr/>
          </p:nvSpPr>
          <p:spPr>
            <a:xfrm>
              <a:off x="127486" y="1414793"/>
              <a:ext cx="1997196"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13" name="TextBox 224">
              <a:extLst>
                <a:ext uri="{FF2B5EF4-FFF2-40B4-BE49-F238E27FC236}">
                  <a16:creationId xmlns:a16="http://schemas.microsoft.com/office/drawing/2014/main" id="{7937816D-DB9E-4AF1-9473-7099C030B731}"/>
                </a:ext>
              </a:extLst>
            </p:cNvPr>
            <p:cNvSpPr txBox="1"/>
            <p:nvPr/>
          </p:nvSpPr>
          <p:spPr>
            <a:xfrm>
              <a:off x="184720" y="1431758"/>
              <a:ext cx="1876675" cy="2123658"/>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SEGUIMIENTO POR PARTE DEL ENLACE A TODOS LOS PROCESOS RELACIONADOS CON LA OPERACIÓN DE LOS SERVICIOS DE ATENCIÓN A LA PRIMERA INFANCIA EN LA REGIONAL QUE TENGA A CARGOS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14" name="Freeform 31">
              <a:extLst>
                <a:ext uri="{FF2B5EF4-FFF2-40B4-BE49-F238E27FC236}">
                  <a16:creationId xmlns:a16="http://schemas.microsoft.com/office/drawing/2014/main" id="{E4E41439-430C-490D-BE64-EEAC89AC6C8E}"/>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5" name="Grupo 14">
            <a:extLst>
              <a:ext uri="{FF2B5EF4-FFF2-40B4-BE49-F238E27FC236}">
                <a16:creationId xmlns:a16="http://schemas.microsoft.com/office/drawing/2014/main" id="{A3ADEB45-3A9A-487F-BCDA-D228DCD130C6}"/>
              </a:ext>
            </a:extLst>
          </p:cNvPr>
          <p:cNvGrpSpPr/>
          <p:nvPr/>
        </p:nvGrpSpPr>
        <p:grpSpPr>
          <a:xfrm>
            <a:off x="1097144" y="3752659"/>
            <a:ext cx="2122364" cy="2127042"/>
            <a:chOff x="168274" y="3576881"/>
            <a:chExt cx="2051588" cy="2127042"/>
          </a:xfrm>
        </p:grpSpPr>
        <p:sp>
          <p:nvSpPr>
            <p:cNvPr id="17" name="Rectangle 36">
              <a:extLst>
                <a:ext uri="{FF2B5EF4-FFF2-40B4-BE49-F238E27FC236}">
                  <a16:creationId xmlns:a16="http://schemas.microsoft.com/office/drawing/2014/main" id="{6842C0CF-6365-4E9E-99CA-7CD6747AAC30}"/>
                </a:ext>
              </a:extLst>
            </p:cNvPr>
            <p:cNvSpPr/>
            <p:nvPr/>
          </p:nvSpPr>
          <p:spPr>
            <a:xfrm>
              <a:off x="168274" y="3576881"/>
              <a:ext cx="1956408"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18" name="Rectángulo 17">
              <a:extLst>
                <a:ext uri="{FF2B5EF4-FFF2-40B4-BE49-F238E27FC236}">
                  <a16:creationId xmlns:a16="http://schemas.microsoft.com/office/drawing/2014/main" id="{21E2EB51-13F9-4444-B4AA-2015833C2DC8}"/>
                </a:ext>
              </a:extLst>
            </p:cNvPr>
            <p:cNvSpPr/>
            <p:nvPr/>
          </p:nvSpPr>
          <p:spPr>
            <a:xfrm>
              <a:off x="287089" y="4010844"/>
              <a:ext cx="1767649"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TRABAJO ARTICULADO ENTRE EN ENLACE DE LA SEDE NACIONAL Y EL ENLACE DE LA REGIONAL</a:t>
              </a:r>
              <a:endParaRPr lang="es-CO" sz="1200" dirty="0">
                <a:solidFill>
                  <a:schemeClr val="lt1"/>
                </a:solidFill>
                <a:latin typeface="Arial" panose="020B0604020202020204" pitchFamily="34" charset="0"/>
                <a:cs typeface="Arial" panose="020B0604020202020204" pitchFamily="34" charset="0"/>
              </a:endParaRPr>
            </a:p>
          </p:txBody>
        </p:sp>
        <p:sp>
          <p:nvSpPr>
            <p:cNvPr id="19" name="Freeform 31">
              <a:extLst>
                <a:ext uri="{FF2B5EF4-FFF2-40B4-BE49-F238E27FC236}">
                  <a16:creationId xmlns:a16="http://schemas.microsoft.com/office/drawing/2014/main" id="{1670C41C-B2F2-4C1C-AB4B-99044038466F}"/>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20" name="Grupo 19">
            <a:extLst>
              <a:ext uri="{FF2B5EF4-FFF2-40B4-BE49-F238E27FC236}">
                <a16:creationId xmlns:a16="http://schemas.microsoft.com/office/drawing/2014/main" id="{D7EE2B51-8AAB-4515-9D6A-CE7E3B97A11C}"/>
              </a:ext>
            </a:extLst>
          </p:cNvPr>
          <p:cNvGrpSpPr/>
          <p:nvPr/>
        </p:nvGrpSpPr>
        <p:grpSpPr>
          <a:xfrm>
            <a:off x="3048688" y="1589472"/>
            <a:ext cx="2841556" cy="2180004"/>
            <a:chOff x="2099888" y="1413694"/>
            <a:chExt cx="2072472" cy="2180004"/>
          </a:xfrm>
        </p:grpSpPr>
        <p:sp>
          <p:nvSpPr>
            <p:cNvPr id="21" name="Rectangle 3">
              <a:extLst>
                <a:ext uri="{FF2B5EF4-FFF2-40B4-BE49-F238E27FC236}">
                  <a16:creationId xmlns:a16="http://schemas.microsoft.com/office/drawing/2014/main" id="{129635B3-FFC9-4C47-BC05-9DA8A255DE90}"/>
                </a:ext>
              </a:extLst>
            </p:cNvPr>
            <p:cNvSpPr/>
            <p:nvPr/>
          </p:nvSpPr>
          <p:spPr>
            <a:xfrm>
              <a:off x="2146435" y="1413694"/>
              <a:ext cx="1948928"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22" name="Rectángulo 21">
              <a:extLst>
                <a:ext uri="{FF2B5EF4-FFF2-40B4-BE49-F238E27FC236}">
                  <a16:creationId xmlns:a16="http://schemas.microsoft.com/office/drawing/2014/main" id="{7E7204E3-A442-48DA-80DA-90C67E5AED7E}"/>
                </a:ext>
              </a:extLst>
            </p:cNvPr>
            <p:cNvSpPr/>
            <p:nvPr/>
          </p:nvSpPr>
          <p:spPr>
            <a:xfrm>
              <a:off x="2099888" y="1424321"/>
              <a:ext cx="2057247" cy="2123658"/>
            </a:xfrm>
            <a:prstGeom prst="rect">
              <a:avLst/>
            </a:prstGeom>
            <a:noFill/>
          </p:spPr>
          <p:txBody>
            <a:bodyPr wrap="square" rtlCol="0" anchor="ctr">
              <a:spAutoFit/>
            </a:bodyPr>
            <a:lstStyle/>
            <a:p>
              <a:pPr algn="ctr"/>
              <a:r>
                <a:rPr lang="es-ES" sz="1200" dirty="0">
                  <a:solidFill>
                    <a:schemeClr val="bg1"/>
                  </a:solidFill>
                  <a:latin typeface="Arial" panose="020B0604020202020204" pitchFamily="34" charset="0"/>
                  <a:cs typeface="Arial" panose="020B0604020202020204" pitchFamily="34" charset="0"/>
                </a:rPr>
                <a:t>CONOCER LOS RESULTADOS DE LAS VISITAS DE SUPERVISIÓN A LAS UDS Y EAS DE LAS REGIONALES A CARGO Y UTILIZARLOS PARA RETROALIMENTARLOS EN LOS COMITÉS TÉCNICOS OPERATIVOS Y REGIONALES Y TENERLOS COMO INSUMOS PARA EL SEGUIMIENTO DE LA PRESTACIÓN DE LOS SERVICIOS DE PI</a:t>
              </a:r>
            </a:p>
          </p:txBody>
        </p:sp>
        <p:sp>
          <p:nvSpPr>
            <p:cNvPr id="23" name="Freeform 31">
              <a:extLst>
                <a:ext uri="{FF2B5EF4-FFF2-40B4-BE49-F238E27FC236}">
                  <a16:creationId xmlns:a16="http://schemas.microsoft.com/office/drawing/2014/main" id="{07917B02-E415-4C6B-8C93-2A5C44944ACE}"/>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24" name="Grupo 23">
            <a:extLst>
              <a:ext uri="{FF2B5EF4-FFF2-40B4-BE49-F238E27FC236}">
                <a16:creationId xmlns:a16="http://schemas.microsoft.com/office/drawing/2014/main" id="{4847DC1D-6CF0-4189-B1A7-0FB553BD8305}"/>
              </a:ext>
            </a:extLst>
          </p:cNvPr>
          <p:cNvGrpSpPr/>
          <p:nvPr/>
        </p:nvGrpSpPr>
        <p:grpSpPr>
          <a:xfrm>
            <a:off x="3112508" y="3752316"/>
            <a:ext cx="2775191" cy="2150828"/>
            <a:chOff x="2124835" y="3553095"/>
            <a:chExt cx="2072377" cy="2170421"/>
          </a:xfrm>
        </p:grpSpPr>
        <p:sp>
          <p:nvSpPr>
            <p:cNvPr id="25" name="Rectangle 3">
              <a:extLst>
                <a:ext uri="{FF2B5EF4-FFF2-40B4-BE49-F238E27FC236}">
                  <a16:creationId xmlns:a16="http://schemas.microsoft.com/office/drawing/2014/main" id="{07941C90-9F28-4DAD-8D93-6FE1CCCCCF0D}"/>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ángulo 25">
              <a:extLst>
                <a:ext uri="{FF2B5EF4-FFF2-40B4-BE49-F238E27FC236}">
                  <a16:creationId xmlns:a16="http://schemas.microsoft.com/office/drawing/2014/main" id="{653C0A92-4A7B-4A40-9CDE-683720DB593E}"/>
                </a:ext>
              </a:extLst>
            </p:cNvPr>
            <p:cNvSpPr/>
            <p:nvPr/>
          </p:nvSpPr>
          <p:spPr>
            <a:xfrm>
              <a:off x="2209295" y="3653240"/>
              <a:ext cx="1872807" cy="19884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AJUSTAR EL MECANISMO DE ALERTAS EXISTENTE PARA EVIDENCIAR LAS SITUACIONES QUE SE PRESENTEN Y PUEDAN AFECTAR LA ATENCIÓN  DE LOS PROGRAMAS DE PRIMERA INFANCIA</a:t>
              </a:r>
              <a:endParaRPr lang="es-CO" sz="1200" dirty="0">
                <a:latin typeface="Arial" panose="020B0604020202020204" pitchFamily="34" charset="0"/>
                <a:cs typeface="Arial" panose="020B0604020202020204" pitchFamily="34" charset="0"/>
              </a:endParaRPr>
            </a:p>
          </p:txBody>
        </p:sp>
        <p:sp>
          <p:nvSpPr>
            <p:cNvPr id="27" name="Freeform 31">
              <a:extLst>
                <a:ext uri="{FF2B5EF4-FFF2-40B4-BE49-F238E27FC236}">
                  <a16:creationId xmlns:a16="http://schemas.microsoft.com/office/drawing/2014/main" id="{E958CE4A-C09D-4DC1-97B9-61B7D6E0BDD7}"/>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lt1"/>
                  </a:solidFill>
                </a:rPr>
                <a:t>4</a:t>
              </a:r>
              <a:endParaRPr lang="en-US" b="1" dirty="0">
                <a:solidFill>
                  <a:schemeClr val="lt1"/>
                </a:solidFill>
              </a:endParaRPr>
            </a:p>
          </p:txBody>
        </p:sp>
      </p:grpSp>
      <p:grpSp>
        <p:nvGrpSpPr>
          <p:cNvPr id="30" name="Grupo 29">
            <a:extLst>
              <a:ext uri="{FF2B5EF4-FFF2-40B4-BE49-F238E27FC236}">
                <a16:creationId xmlns:a16="http://schemas.microsoft.com/office/drawing/2014/main" id="{A3BD50FA-F9E5-475D-A09A-2F1FA09B3B7C}"/>
              </a:ext>
            </a:extLst>
          </p:cNvPr>
          <p:cNvGrpSpPr/>
          <p:nvPr/>
        </p:nvGrpSpPr>
        <p:grpSpPr>
          <a:xfrm>
            <a:off x="5779085" y="1603432"/>
            <a:ext cx="2882500" cy="2168038"/>
            <a:chOff x="4109428" y="1427654"/>
            <a:chExt cx="1852328" cy="2168038"/>
          </a:xfrm>
        </p:grpSpPr>
        <p:sp>
          <p:nvSpPr>
            <p:cNvPr id="31" name="Rectangle 3">
              <a:extLst>
                <a:ext uri="{FF2B5EF4-FFF2-40B4-BE49-F238E27FC236}">
                  <a16:creationId xmlns:a16="http://schemas.microsoft.com/office/drawing/2014/main" id="{DA7A512D-16B1-42DC-BC8B-805D8450E4D5}"/>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32" name="Rectángulo 31">
              <a:extLst>
                <a:ext uri="{FF2B5EF4-FFF2-40B4-BE49-F238E27FC236}">
                  <a16:creationId xmlns:a16="http://schemas.microsoft.com/office/drawing/2014/main" id="{68DDBA0E-89D2-4F01-A426-C6074B7F143D}"/>
                </a:ext>
              </a:extLst>
            </p:cNvPr>
            <p:cNvSpPr/>
            <p:nvPr/>
          </p:nvSpPr>
          <p:spPr>
            <a:xfrm>
              <a:off x="4124644" y="2023980"/>
              <a:ext cx="1749637" cy="1015663"/>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POSICIONAR Y FORTALECER LOS SERVICIOS DE “DESARROLLO INFANTIL EN ESTABLECIMIENTOS DE RECLUSIÓN” EN CONVENIO CON EL INPEC </a:t>
              </a:r>
              <a:endParaRPr lang="es-CO" sz="1200" dirty="0">
                <a:solidFill>
                  <a:schemeClr val="lt1"/>
                </a:solidFill>
                <a:latin typeface="Arial" panose="020B0604020202020204" pitchFamily="34" charset="0"/>
                <a:cs typeface="Arial" panose="020B0604020202020204" pitchFamily="34" charset="0"/>
              </a:endParaRPr>
            </a:p>
          </p:txBody>
        </p:sp>
        <p:sp>
          <p:nvSpPr>
            <p:cNvPr id="33" name="Freeform 31">
              <a:extLst>
                <a:ext uri="{FF2B5EF4-FFF2-40B4-BE49-F238E27FC236}">
                  <a16:creationId xmlns:a16="http://schemas.microsoft.com/office/drawing/2014/main" id="{B9AFFED7-321A-4908-A038-F8F67658291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34" name="Grupo 33">
            <a:extLst>
              <a:ext uri="{FF2B5EF4-FFF2-40B4-BE49-F238E27FC236}">
                <a16:creationId xmlns:a16="http://schemas.microsoft.com/office/drawing/2014/main" id="{9ABE44C0-ADDB-42F5-B725-043A400FFDAD}"/>
              </a:ext>
            </a:extLst>
          </p:cNvPr>
          <p:cNvGrpSpPr/>
          <p:nvPr/>
        </p:nvGrpSpPr>
        <p:grpSpPr>
          <a:xfrm>
            <a:off x="5711680" y="3682548"/>
            <a:ext cx="2927044" cy="2214933"/>
            <a:chOff x="4082375" y="3506817"/>
            <a:chExt cx="1900365" cy="2206935"/>
          </a:xfrm>
        </p:grpSpPr>
        <p:sp>
          <p:nvSpPr>
            <p:cNvPr id="35" name="Rectangle 3">
              <a:extLst>
                <a:ext uri="{FF2B5EF4-FFF2-40B4-BE49-F238E27FC236}">
                  <a16:creationId xmlns:a16="http://schemas.microsoft.com/office/drawing/2014/main" id="{8B53510C-0579-4896-BEAD-89EFF4029290}"/>
                </a:ext>
              </a:extLst>
            </p:cNvPr>
            <p:cNvSpPr/>
            <p:nvPr/>
          </p:nvSpPr>
          <p:spPr>
            <a:xfrm rot="10800000">
              <a:off x="4106885" y="3562067"/>
              <a:ext cx="180231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36" name="Rectángulo 35">
              <a:extLst>
                <a:ext uri="{FF2B5EF4-FFF2-40B4-BE49-F238E27FC236}">
                  <a16:creationId xmlns:a16="http://schemas.microsoft.com/office/drawing/2014/main" id="{080DCBE8-C052-487E-958F-8C721BF8BB5B}"/>
                </a:ext>
              </a:extLst>
            </p:cNvPr>
            <p:cNvSpPr/>
            <p:nvPr/>
          </p:nvSpPr>
          <p:spPr>
            <a:xfrm>
              <a:off x="4082375" y="3962234"/>
              <a:ext cx="1727498" cy="1379994"/>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PROMOVER DE MANERA OPORTUNA Y PERTINENTE LAS ACCIONES DEL SISTEMA DE SEGUIMIENTO NUTRICIONAL EN EL MARCO DEL COMPONENTE DE SALUD Y NUTRICIÓN PARA LOS CONVENIOS.</a:t>
              </a:r>
              <a:endParaRPr lang="es-CO" sz="1200" dirty="0">
                <a:solidFill>
                  <a:schemeClr val="lt1"/>
                </a:solidFill>
                <a:latin typeface="Arial" panose="020B0604020202020204" pitchFamily="34" charset="0"/>
                <a:cs typeface="Arial" panose="020B0604020202020204" pitchFamily="34" charset="0"/>
              </a:endParaRPr>
            </a:p>
          </p:txBody>
        </p:sp>
        <p:sp>
          <p:nvSpPr>
            <p:cNvPr id="37" name="Freeform 31">
              <a:extLst>
                <a:ext uri="{FF2B5EF4-FFF2-40B4-BE49-F238E27FC236}">
                  <a16:creationId xmlns:a16="http://schemas.microsoft.com/office/drawing/2014/main" id="{176F2C46-6E6F-4918-92E9-2B5BB2969FC1}"/>
                </a:ext>
              </a:extLst>
            </p:cNvPr>
            <p:cNvSpPr>
              <a:spLocks/>
            </p:cNvSpPr>
            <p:nvPr/>
          </p:nvSpPr>
          <p:spPr bwMode="auto">
            <a:xfrm>
              <a:off x="5563132" y="350681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38" name="Grupo 37">
            <a:extLst>
              <a:ext uri="{FF2B5EF4-FFF2-40B4-BE49-F238E27FC236}">
                <a16:creationId xmlns:a16="http://schemas.microsoft.com/office/drawing/2014/main" id="{73291FA9-76B0-401A-8227-0504974FACE4}"/>
              </a:ext>
            </a:extLst>
          </p:cNvPr>
          <p:cNvGrpSpPr/>
          <p:nvPr/>
        </p:nvGrpSpPr>
        <p:grpSpPr>
          <a:xfrm>
            <a:off x="8490855" y="1589472"/>
            <a:ext cx="2712130" cy="2229831"/>
            <a:chOff x="5804341" y="1420150"/>
            <a:chExt cx="2712130" cy="2229831"/>
          </a:xfrm>
        </p:grpSpPr>
        <p:sp>
          <p:nvSpPr>
            <p:cNvPr id="39" name="Rectangle 3">
              <a:extLst>
                <a:ext uri="{FF2B5EF4-FFF2-40B4-BE49-F238E27FC236}">
                  <a16:creationId xmlns:a16="http://schemas.microsoft.com/office/drawing/2014/main" id="{CD7FF8CA-9C86-4013-9C55-E6E7F61B75EB}"/>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40" name="Rectángulo 39">
              <a:extLst>
                <a:ext uri="{FF2B5EF4-FFF2-40B4-BE49-F238E27FC236}">
                  <a16:creationId xmlns:a16="http://schemas.microsoft.com/office/drawing/2014/main" id="{F6336016-DD4E-4E4D-9465-09D1E57C0BB9}"/>
                </a:ext>
              </a:extLst>
            </p:cNvPr>
            <p:cNvSpPr/>
            <p:nvPr/>
          </p:nvSpPr>
          <p:spPr>
            <a:xfrm>
              <a:off x="5804689" y="1462428"/>
              <a:ext cx="2560886" cy="2123658"/>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DISEÑAR ESTRATEGIAS QUE PERMITAN LA CUALIFICACIÓN Y PERTINENCIA DE LA OPERACIÓN DE LOS SERVICIOS DE ATENCIÓN TRADICIONAL, EN PRO DE AVANZAR HACIA LA ATENCIÓN INTEGRAL, EN ARTICULACIÓN CON LA SUBDIRECCIÓN DE GESTIÓN TÉCNICA</a:t>
              </a:r>
            </a:p>
          </p:txBody>
        </p:sp>
        <p:sp>
          <p:nvSpPr>
            <p:cNvPr id="41" name="Freeform 31">
              <a:extLst>
                <a:ext uri="{FF2B5EF4-FFF2-40B4-BE49-F238E27FC236}">
                  <a16:creationId xmlns:a16="http://schemas.microsoft.com/office/drawing/2014/main" id="{21C4F690-9086-41FF-9E3C-555B7EE90DAF}"/>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ex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a:solidFill>
                    <a:schemeClr val="lt1"/>
                  </a:solidFill>
                </a:rPr>
                <a:t>7</a:t>
              </a:r>
              <a:endParaRPr lang="en-US" dirty="0">
                <a:solidFill>
                  <a:schemeClr val="lt1"/>
                </a:solidFill>
              </a:endParaRPr>
            </a:p>
          </p:txBody>
        </p:sp>
      </p:grpSp>
      <p:grpSp>
        <p:nvGrpSpPr>
          <p:cNvPr id="42" name="Grupo 41">
            <a:extLst>
              <a:ext uri="{FF2B5EF4-FFF2-40B4-BE49-F238E27FC236}">
                <a16:creationId xmlns:a16="http://schemas.microsoft.com/office/drawing/2014/main" id="{0ADA2497-BE62-4EFD-9388-BCB6E836036F}"/>
              </a:ext>
            </a:extLst>
          </p:cNvPr>
          <p:cNvGrpSpPr/>
          <p:nvPr/>
        </p:nvGrpSpPr>
        <p:grpSpPr>
          <a:xfrm>
            <a:off x="8457712" y="3693403"/>
            <a:ext cx="2767651" cy="2183020"/>
            <a:chOff x="5771198" y="3524081"/>
            <a:chExt cx="2767651" cy="2183020"/>
          </a:xfrm>
        </p:grpSpPr>
        <p:sp>
          <p:nvSpPr>
            <p:cNvPr id="43" name="Rectangle 3">
              <a:extLst>
                <a:ext uri="{FF2B5EF4-FFF2-40B4-BE49-F238E27FC236}">
                  <a16:creationId xmlns:a16="http://schemas.microsoft.com/office/drawing/2014/main" id="{BD8C59C4-86B0-466D-8AA9-D6FEA94428BF}"/>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44" name="Rectángulo 43">
              <a:extLst>
                <a:ext uri="{FF2B5EF4-FFF2-40B4-BE49-F238E27FC236}">
                  <a16:creationId xmlns:a16="http://schemas.microsoft.com/office/drawing/2014/main" id="{E7F84FE2-B983-41F3-948B-719BA1D3C54C}"/>
                </a:ext>
              </a:extLst>
            </p:cNvPr>
            <p:cNvSpPr/>
            <p:nvPr/>
          </p:nvSpPr>
          <p:spPr>
            <a:xfrm>
              <a:off x="5771198" y="3952776"/>
              <a:ext cx="2767651"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ARTICULAR CON LAS ÁREAS ENCARGADAS EL AJUSTE DE LAS CANASTAS DE ACUERDO A LAS REALIDADES TERRITORIALES – PERFILES TALENTO HUMANO; COSTOS DE ALIMENTACIÓN Y TRANSPORTE.</a:t>
              </a:r>
            </a:p>
          </p:txBody>
        </p:sp>
        <p:sp>
          <p:nvSpPr>
            <p:cNvPr id="45" name="Freeform 31">
              <a:extLst>
                <a:ext uri="{FF2B5EF4-FFF2-40B4-BE49-F238E27FC236}">
                  <a16:creationId xmlns:a16="http://schemas.microsoft.com/office/drawing/2014/main" id="{C3143224-87A7-4322-83EB-62E23E7EAB66}"/>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sp>
        <p:nvSpPr>
          <p:cNvPr id="46" name="Rectángulo 45">
            <a:extLst>
              <a:ext uri="{FF2B5EF4-FFF2-40B4-BE49-F238E27FC236}">
                <a16:creationId xmlns:a16="http://schemas.microsoft.com/office/drawing/2014/main" id="{4B541C03-BB96-41D8-88B2-613EEF3FF694}"/>
              </a:ext>
            </a:extLst>
          </p:cNvPr>
          <p:cNvSpPr/>
          <p:nvPr/>
        </p:nvSpPr>
        <p:spPr>
          <a:xfrm>
            <a:off x="9075548" y="173641"/>
            <a:ext cx="1827231" cy="830997"/>
          </a:xfrm>
          <a:prstGeom prst="rect">
            <a:avLst/>
          </a:prstGeom>
        </p:spPr>
        <p:txBody>
          <a:bodyPr wrap="none">
            <a:spAutoFit/>
          </a:bodyPr>
          <a:lstStyle/>
          <a:p>
            <a:pPr algn="ctr"/>
            <a:r>
              <a:rPr lang="es-CO" sz="4800" b="1" dirty="0">
                <a:solidFill>
                  <a:srgbClr val="346232"/>
                </a:solidFill>
              </a:rPr>
              <a:t>RETOS</a:t>
            </a:r>
          </a:p>
        </p:txBody>
      </p:sp>
    </p:spTree>
    <p:extLst>
      <p:ext uri="{BB962C8B-B14F-4D97-AF65-F5344CB8AC3E}">
        <p14:creationId xmlns:p14="http://schemas.microsoft.com/office/powerpoint/2010/main" val="14045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1+#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107535" y="296238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180518" y="300006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5776853" y="4326098"/>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741610" y="29621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814593" y="3025189"/>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648724" y="326688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6463037" y="33397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225397" y="23631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298380" y="24008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662752" y="35268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045968" y="328569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DANIEL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056747" y="34646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AREVALO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190516" y="266439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HECTOR</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175942" y="28421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GÓMEZ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000691" y="149716"/>
            <a:ext cx="5993949" cy="830997"/>
          </a:xfrm>
          <a:prstGeom prst="rect">
            <a:avLst/>
          </a:prstGeom>
        </p:spPr>
        <p:txBody>
          <a:bodyPr wrap="none">
            <a:spAutoFit/>
          </a:bodyPr>
          <a:lstStyle/>
          <a:p>
            <a:pPr algn="ctr"/>
            <a:r>
              <a:rPr lang="es-CO" sz="4800" b="1" dirty="0">
                <a:solidFill>
                  <a:srgbClr val="346232"/>
                </a:solidFill>
              </a:rPr>
              <a:t>Apoyo a la Supervisión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490550" y="43086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7154520" y="36712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15">
            <a:extLst>
              <a:ext uri="{FF2B5EF4-FFF2-40B4-BE49-F238E27FC236}">
                <a16:creationId xmlns:a16="http://schemas.microsoft.com/office/drawing/2014/main" id="{5684A2E0-D8DA-4C7F-8B47-C5392D55C49E}"/>
              </a:ext>
            </a:extLst>
          </p:cNvPr>
          <p:cNvSpPr/>
          <p:nvPr/>
        </p:nvSpPr>
        <p:spPr>
          <a:xfrm rot="1778765">
            <a:off x="5966834" y="438754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16">
            <a:extLst>
              <a:ext uri="{FF2B5EF4-FFF2-40B4-BE49-F238E27FC236}">
                <a16:creationId xmlns:a16="http://schemas.microsoft.com/office/drawing/2014/main" id="{9A99CF1A-6ADB-4733-9897-553E085A7CDF}"/>
              </a:ext>
            </a:extLst>
          </p:cNvPr>
          <p:cNvSpPr/>
          <p:nvPr/>
        </p:nvSpPr>
        <p:spPr>
          <a:xfrm>
            <a:off x="6211269" y="36151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284252" y="36527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135947" y="39491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ICELA</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134437" y="41403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7596061" y="361348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2" name="Rectangle 8">
            <a:extLst>
              <a:ext uri="{FF2B5EF4-FFF2-40B4-BE49-F238E27FC236}">
                <a16:creationId xmlns:a16="http://schemas.microsoft.com/office/drawing/2014/main" id="{6DC9C024-5F71-4125-ABAA-356C3EF2927A}"/>
              </a:ext>
            </a:extLst>
          </p:cNvPr>
          <p:cNvSpPr/>
          <p:nvPr/>
        </p:nvSpPr>
        <p:spPr>
          <a:xfrm rot="1778765">
            <a:off x="8260031" y="297604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15">
            <a:extLst>
              <a:ext uri="{FF2B5EF4-FFF2-40B4-BE49-F238E27FC236}">
                <a16:creationId xmlns:a16="http://schemas.microsoft.com/office/drawing/2014/main" id="{B9FE761E-5D49-4964-9007-06601D179F11}"/>
              </a:ext>
            </a:extLst>
          </p:cNvPr>
          <p:cNvSpPr/>
          <p:nvPr/>
        </p:nvSpPr>
        <p:spPr>
          <a:xfrm rot="1778765">
            <a:off x="7072345" y="369238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16">
            <a:extLst>
              <a:ext uri="{FF2B5EF4-FFF2-40B4-BE49-F238E27FC236}">
                <a16:creationId xmlns:a16="http://schemas.microsoft.com/office/drawing/2014/main" id="{4E21D0CC-9223-46DA-B421-2327E565E971}"/>
              </a:ext>
            </a:extLst>
          </p:cNvPr>
          <p:cNvSpPr/>
          <p:nvPr/>
        </p:nvSpPr>
        <p:spPr>
          <a:xfrm>
            <a:off x="7316780" y="29199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389763" y="29576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241458" y="325401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LUIS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239948" y="344520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VELASCO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7624098" y="485590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5" name="Rectangle 15">
            <a:extLst>
              <a:ext uri="{FF2B5EF4-FFF2-40B4-BE49-F238E27FC236}">
                <a16:creationId xmlns:a16="http://schemas.microsoft.com/office/drawing/2014/main" id="{90569C7B-3F95-449A-8A3C-4B4E125F66CE}"/>
              </a:ext>
            </a:extLst>
          </p:cNvPr>
          <p:cNvSpPr/>
          <p:nvPr/>
        </p:nvSpPr>
        <p:spPr>
          <a:xfrm rot="1778765">
            <a:off x="7100382" y="4934808"/>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exagon 16">
            <a:extLst>
              <a:ext uri="{FF2B5EF4-FFF2-40B4-BE49-F238E27FC236}">
                <a16:creationId xmlns:a16="http://schemas.microsoft.com/office/drawing/2014/main" id="{BA2F4DC6-E9BB-4AF6-A6FE-041F08D280D0}"/>
              </a:ext>
            </a:extLst>
          </p:cNvPr>
          <p:cNvSpPr/>
          <p:nvPr/>
        </p:nvSpPr>
        <p:spPr>
          <a:xfrm>
            <a:off x="7344817" y="416237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417800" y="420005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269495" y="449643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267985" y="4687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283189" y="43134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003908" y="36199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076891" y="36576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3985799" y="3880835"/>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CLAUDIA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3940679" y="40568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CASTELLANOS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348112" y="489983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068831" y="420631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141814" y="42439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4993509" y="454036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FERNANDO</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4991999" y="473155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TOVAR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34" name="Conector recto 133">
            <a:extLst>
              <a:ext uri="{FF2B5EF4-FFF2-40B4-BE49-F238E27FC236}">
                <a16:creationId xmlns:a16="http://schemas.microsoft.com/office/drawing/2014/main" id="{47B951FE-0324-4C23-B1E5-527FC582B1F5}"/>
              </a:ext>
            </a:extLst>
          </p:cNvPr>
          <p:cNvCxnSpPr>
            <a:cxnSpLocks/>
          </p:cNvCxnSpPr>
          <p:nvPr/>
        </p:nvCxnSpPr>
        <p:spPr>
          <a:xfrm>
            <a:off x="8731119" y="421444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1" name="Hexagon 16">
            <a:extLst>
              <a:ext uri="{FF2B5EF4-FFF2-40B4-BE49-F238E27FC236}">
                <a16:creationId xmlns:a16="http://schemas.microsoft.com/office/drawing/2014/main" id="{77CB69F7-38B7-4A29-B7AD-221CBA04FE14}"/>
              </a:ext>
            </a:extLst>
          </p:cNvPr>
          <p:cNvSpPr/>
          <p:nvPr/>
        </p:nvSpPr>
        <p:spPr>
          <a:xfrm>
            <a:off x="8451838" y="352092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524821" y="355859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376516" y="385497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MARIANA</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375006" y="40461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QUINTERO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9804906" y="227336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9525625" y="15798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9598608" y="16175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9450303" y="191389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JORGE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9448793" y="210508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MAYOR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692357" y="296137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8413076" y="226785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8486059" y="230552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8337754" y="260190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8336244" y="279309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BLANCO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8731119" y="54742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8451838" y="47807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8524821" y="48184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8376516" y="511482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MIRIAN</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8375006" y="53060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MORENO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97" name="Hexagon 16">
            <a:extLst>
              <a:ext uri="{FF2B5EF4-FFF2-40B4-BE49-F238E27FC236}">
                <a16:creationId xmlns:a16="http://schemas.microsoft.com/office/drawing/2014/main" id="{E14FD754-8F5D-4093-8F29-F83E72538F2D}"/>
              </a:ext>
            </a:extLst>
          </p:cNvPr>
          <p:cNvSpPr/>
          <p:nvPr/>
        </p:nvSpPr>
        <p:spPr>
          <a:xfrm>
            <a:off x="9532032" y="286887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Hexagon 17">
            <a:extLst>
              <a:ext uri="{FF2B5EF4-FFF2-40B4-BE49-F238E27FC236}">
                <a16:creationId xmlns:a16="http://schemas.microsoft.com/office/drawing/2014/main" id="{69FD3ECC-3B0B-4B36-AE5F-AF0770F7898E}"/>
              </a:ext>
            </a:extLst>
          </p:cNvPr>
          <p:cNvSpPr/>
          <p:nvPr/>
        </p:nvSpPr>
        <p:spPr>
          <a:xfrm>
            <a:off x="9605015" y="290655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0">
            <a:extLst>
              <a:ext uri="{FF2B5EF4-FFF2-40B4-BE49-F238E27FC236}">
                <a16:creationId xmlns:a16="http://schemas.microsoft.com/office/drawing/2014/main" id="{6AD7719C-1BF8-47A5-B4E7-D394DCCB4C5F}"/>
              </a:ext>
            </a:extLst>
          </p:cNvPr>
          <p:cNvSpPr>
            <a:spLocks noChangeAspect="1"/>
          </p:cNvSpPr>
          <p:nvPr/>
        </p:nvSpPr>
        <p:spPr>
          <a:xfrm>
            <a:off x="9456710" y="320293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SAIDA</a:t>
            </a:r>
          </a:p>
        </p:txBody>
      </p:sp>
      <p:sp>
        <p:nvSpPr>
          <p:cNvPr id="201" name="Rectangle 60">
            <a:extLst>
              <a:ext uri="{FF2B5EF4-FFF2-40B4-BE49-F238E27FC236}">
                <a16:creationId xmlns:a16="http://schemas.microsoft.com/office/drawing/2014/main" id="{94EB8B56-68FA-4800-BF80-E59922C40BFA}"/>
              </a:ext>
            </a:extLst>
          </p:cNvPr>
          <p:cNvSpPr>
            <a:spLocks noChangeAspect="1"/>
          </p:cNvSpPr>
          <p:nvPr/>
        </p:nvSpPr>
        <p:spPr>
          <a:xfrm>
            <a:off x="9455200" y="339412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837239" y="48328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4" name="Hexagon 16">
            <a:extLst>
              <a:ext uri="{FF2B5EF4-FFF2-40B4-BE49-F238E27FC236}">
                <a16:creationId xmlns:a16="http://schemas.microsoft.com/office/drawing/2014/main" id="{2EB7AB37-4F33-478E-8398-667692A901CD}"/>
              </a:ext>
            </a:extLst>
          </p:cNvPr>
          <p:cNvSpPr/>
          <p:nvPr/>
        </p:nvSpPr>
        <p:spPr>
          <a:xfrm>
            <a:off x="9557958" y="41393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9630941" y="41769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9482636" y="44733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9481126" y="4664558"/>
            <a:ext cx="1478468" cy="307777"/>
          </a:xfrm>
          <a:prstGeom prst="rect">
            <a:avLst/>
          </a:prstGeom>
          <a:noFill/>
        </p:spPr>
        <p:txBody>
          <a:bodyPr wrap="square" lIns="91440" tIns="45720" rIns="91440" bIns="45720">
            <a:spAutoFit/>
          </a:bodyPr>
          <a:lstStyle/>
          <a:p>
            <a:pPr algn="ctr"/>
            <a:r>
              <a:rPr lang="en-US" sz="1400" dirty="0" err="1">
                <a:ln w="0"/>
                <a:solidFill>
                  <a:schemeClr val="bg1"/>
                </a:solidFill>
                <a:latin typeface="Century Gothic" panose="020B0502020202020204" pitchFamily="34" charset="0"/>
                <a:cs typeface="Arial" panose="020B0604020202020204" pitchFamily="34" charset="0"/>
              </a:rPr>
              <a:t>CASTAÑO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7572292" y="233586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7293011" y="164233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7365994" y="168001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7217689" y="197639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MONICA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7216179" y="21675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GIL</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10923192" y="288018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10643911" y="218665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10716894" y="222433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10568589" y="252071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ZONIA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10567079" y="271190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CORREDOR</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675636" y="33999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748619" y="34376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10600314" y="373401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YERSON</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10598804" y="392520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YUSEF</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32" name="Hexagon 16">
            <a:extLst>
              <a:ext uri="{FF2B5EF4-FFF2-40B4-BE49-F238E27FC236}">
                <a16:creationId xmlns:a16="http://schemas.microsoft.com/office/drawing/2014/main" id="{A59E9F1A-8F89-4798-AE81-CC38D1DE6837}"/>
              </a:ext>
            </a:extLst>
          </p:cNvPr>
          <p:cNvSpPr/>
          <p:nvPr/>
        </p:nvSpPr>
        <p:spPr>
          <a:xfrm>
            <a:off x="5104114" y="169586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5177097" y="17335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5028792" y="202992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5027282" y="222111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CARMONA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42E53CE7-DEEE-4511-B5A2-9C8C1AAD4829}"/>
              </a:ext>
            </a:extLst>
          </p:cNvPr>
          <p:cNvCxnSpPr>
            <a:cxnSpLocks/>
          </p:cNvCxnSpPr>
          <p:nvPr/>
        </p:nvCxnSpPr>
        <p:spPr>
          <a:xfrm>
            <a:off x="4244844" y="3047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3FB136D1-632B-4E61-A24E-15A472B3B40D}"/>
              </a:ext>
            </a:extLst>
          </p:cNvPr>
          <p:cNvSpPr/>
          <p:nvPr/>
        </p:nvSpPr>
        <p:spPr>
          <a:xfrm>
            <a:off x="3965563" y="2354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F42CE20A-69AF-4636-93F5-8FAEDF56F2DF}"/>
              </a:ext>
            </a:extLst>
          </p:cNvPr>
          <p:cNvSpPr/>
          <p:nvPr/>
        </p:nvSpPr>
        <p:spPr>
          <a:xfrm>
            <a:off x="4038546" y="2391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D86A97E8-B5A4-4285-9741-B99FBAF0163C}"/>
              </a:ext>
            </a:extLst>
          </p:cNvPr>
          <p:cNvSpPr>
            <a:spLocks noChangeAspect="1"/>
          </p:cNvSpPr>
          <p:nvPr/>
        </p:nvSpPr>
        <p:spPr>
          <a:xfrm>
            <a:off x="3890241" y="2688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AIDA</a:t>
            </a:r>
          </a:p>
        </p:txBody>
      </p:sp>
      <p:sp>
        <p:nvSpPr>
          <p:cNvPr id="245" name="Rectangle 60">
            <a:extLst>
              <a:ext uri="{FF2B5EF4-FFF2-40B4-BE49-F238E27FC236}">
                <a16:creationId xmlns:a16="http://schemas.microsoft.com/office/drawing/2014/main" id="{AB43C1FE-C398-4F08-9EEA-9C0336FBFD99}"/>
              </a:ext>
            </a:extLst>
          </p:cNvPr>
          <p:cNvSpPr>
            <a:spLocks noChangeAspect="1"/>
          </p:cNvSpPr>
          <p:nvPr/>
        </p:nvSpPr>
        <p:spPr>
          <a:xfrm>
            <a:off x="3888731" y="2879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BECERRA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3" name="Grupo 162">
            <a:extLst>
              <a:ext uri="{FF2B5EF4-FFF2-40B4-BE49-F238E27FC236}">
                <a16:creationId xmlns:a16="http://schemas.microsoft.com/office/drawing/2014/main" id="{C6D6E6B3-BD58-42DD-A4B4-B1FACF12FE36}"/>
              </a:ext>
            </a:extLst>
          </p:cNvPr>
          <p:cNvGrpSpPr/>
          <p:nvPr/>
        </p:nvGrpSpPr>
        <p:grpSpPr>
          <a:xfrm>
            <a:off x="-545114" y="2140681"/>
            <a:ext cx="3195538" cy="2889756"/>
            <a:chOff x="4961054" y="1067510"/>
            <a:chExt cx="2326904" cy="2008746"/>
          </a:xfrm>
        </p:grpSpPr>
        <p:sp>
          <p:nvSpPr>
            <p:cNvPr id="164" name="Hexagon 12">
              <a:extLst>
                <a:ext uri="{FF2B5EF4-FFF2-40B4-BE49-F238E27FC236}">
                  <a16:creationId xmlns:a16="http://schemas.microsoft.com/office/drawing/2014/main" id="{D72AB6E3-9EB9-4780-B308-7ED733B9AED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Hexagon 13">
              <a:extLst>
                <a:ext uri="{FF2B5EF4-FFF2-40B4-BE49-F238E27FC236}">
                  <a16:creationId xmlns:a16="http://schemas.microsoft.com/office/drawing/2014/main" id="{639161C8-0658-4FC0-BC93-026294DA75D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8194" name="Picture 2" descr="Resultado de imagen para supervision icon">
            <a:extLst>
              <a:ext uri="{FF2B5EF4-FFF2-40B4-BE49-F238E27FC236}">
                <a16:creationId xmlns:a16="http://schemas.microsoft.com/office/drawing/2014/main" id="{16CCCCA0-5B0C-4456-94E6-4DFEAF50D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113" name="Hexagon 16">
            <a:extLst>
              <a:ext uri="{FF2B5EF4-FFF2-40B4-BE49-F238E27FC236}">
                <a16:creationId xmlns:a16="http://schemas.microsoft.com/office/drawing/2014/main" id="{627255D6-CC60-4570-9697-AC6FD4D077E2}"/>
              </a:ext>
            </a:extLst>
          </p:cNvPr>
          <p:cNvSpPr/>
          <p:nvPr/>
        </p:nvSpPr>
        <p:spPr>
          <a:xfrm>
            <a:off x="6213414" y="484774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Hexagon 17">
            <a:extLst>
              <a:ext uri="{FF2B5EF4-FFF2-40B4-BE49-F238E27FC236}">
                <a16:creationId xmlns:a16="http://schemas.microsoft.com/office/drawing/2014/main" id="{A2192CC3-83EF-40D8-884E-822B63361485}"/>
              </a:ext>
            </a:extLst>
          </p:cNvPr>
          <p:cNvSpPr/>
          <p:nvPr/>
        </p:nvSpPr>
        <p:spPr>
          <a:xfrm>
            <a:off x="6286397" y="488542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0">
            <a:extLst>
              <a:ext uri="{FF2B5EF4-FFF2-40B4-BE49-F238E27FC236}">
                <a16:creationId xmlns:a16="http://schemas.microsoft.com/office/drawing/2014/main" id="{6571600F-B5DD-4BA7-8ED3-906A5CFC6E91}"/>
              </a:ext>
            </a:extLst>
          </p:cNvPr>
          <p:cNvSpPr>
            <a:spLocks noChangeAspect="1"/>
          </p:cNvSpPr>
          <p:nvPr/>
        </p:nvSpPr>
        <p:spPr>
          <a:xfrm>
            <a:off x="6138092" y="518180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ANDRES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7" name="Rectangle 60">
            <a:extLst>
              <a:ext uri="{FF2B5EF4-FFF2-40B4-BE49-F238E27FC236}">
                <a16:creationId xmlns:a16="http://schemas.microsoft.com/office/drawing/2014/main" id="{7792971A-FB5E-4695-B6F1-D9CA2914BD38}"/>
              </a:ext>
            </a:extLst>
          </p:cNvPr>
          <p:cNvSpPr>
            <a:spLocks noChangeAspect="1"/>
          </p:cNvSpPr>
          <p:nvPr/>
        </p:nvSpPr>
        <p:spPr>
          <a:xfrm>
            <a:off x="6136582" y="53729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SANGUINO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46448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0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1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3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4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4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45"/>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4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4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5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5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5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62"/>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6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87"/>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8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9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9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94"/>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97"/>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9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0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01"/>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02"/>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0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5"/>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07"/>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208"/>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209"/>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1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14"/>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15"/>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216"/>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218"/>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219"/>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221"/>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22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225"/>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226"/>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28"/>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29"/>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232"/>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233"/>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23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239"/>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241"/>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242"/>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44"/>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4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1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15"/>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1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8" grpId="0" animBg="1"/>
      <p:bldP spid="139" grpId="0" animBg="1"/>
      <p:bldP spid="155" grpId="0"/>
      <p:bldP spid="158" grpId="0" animBg="1"/>
      <p:bldP spid="159" grpId="0" animBg="1"/>
      <p:bldP spid="160" grpId="0" animBg="1"/>
      <p:bldP spid="180" grpId="0"/>
      <p:bldP spid="181" grpId="0"/>
      <p:bldP spid="182" grpId="0"/>
      <p:bldP spid="185" grpId="0"/>
      <p:bldP spid="186" grpId="0"/>
      <p:bldP spid="62" grpId="0" animBg="1"/>
      <p:bldP spid="63" grpId="0" animBg="1"/>
      <p:bldP spid="65" grpId="0" animBg="1"/>
      <p:bldP spid="66" grpId="0" animBg="1"/>
      <p:bldP spid="69" grpId="0"/>
      <p:bldP spid="70" grpId="0"/>
      <p:bldP spid="72" grpId="0" animBg="1"/>
      <p:bldP spid="73" grpId="0" animBg="1"/>
      <p:bldP spid="75" grpId="0" animBg="1"/>
      <p:bldP spid="76" grpId="0" animBg="1"/>
      <p:bldP spid="79" grpId="0"/>
      <p:bldP spid="80" grpId="0"/>
      <p:bldP spid="85" grpId="0" animBg="1"/>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197" grpId="0" animBg="1"/>
      <p:bldP spid="198" grpId="0" animBg="1"/>
      <p:bldP spid="200" grpId="0"/>
      <p:bldP spid="201" grpId="0"/>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P spid="113" grpId="0" animBg="1"/>
      <p:bldP spid="115" grpId="0" animBg="1"/>
      <p:bldP spid="116" grpId="0"/>
      <p:bldP spid="1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367730" y="3403526"/>
            <a:ext cx="5093895"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FUNDAMENTOS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362872"/>
            <a:ext cx="6096000" cy="2308324"/>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ES" dirty="0">
                <a:latin typeface="Arial" panose="020B0604020202020204" pitchFamily="34" charset="0"/>
                <a:cs typeface="Arial" panose="020B0604020202020204" pitchFamily="34" charset="0"/>
              </a:rPr>
              <a:t>El Esquema de Apoyo a la Supervisión, enmarcado en la asistencia técnica, se propone como una herramienta para promover la </a:t>
            </a:r>
            <a:r>
              <a:rPr lang="es-ES" b="1" dirty="0">
                <a:latin typeface="Arial" panose="020B0604020202020204" pitchFamily="34" charset="0"/>
                <a:cs typeface="Arial" panose="020B0604020202020204" pitchFamily="34" charset="0"/>
              </a:rPr>
              <a:t>corresponsabilidad</a:t>
            </a:r>
            <a:r>
              <a:rPr lang="es-ES" dirty="0">
                <a:latin typeface="Arial" panose="020B0604020202020204" pitchFamily="34" charset="0"/>
                <a:cs typeface="Arial" panose="020B0604020202020204" pitchFamily="34" charset="0"/>
              </a:rPr>
              <a:t> en los servicios de Educación Inicial en el marco de la atención integral; para de esta manera favorecer la calidad, impacto, oportunidad y cobertura en todas las Modalidades de Atención a la Primera Infancia.</a:t>
            </a:r>
          </a:p>
        </p:txBody>
      </p:sp>
      <p:sp>
        <p:nvSpPr>
          <p:cNvPr id="3" name="Rectángulo 2">
            <a:extLst>
              <a:ext uri="{FF2B5EF4-FFF2-40B4-BE49-F238E27FC236}">
                <a16:creationId xmlns:a16="http://schemas.microsoft.com/office/drawing/2014/main" id="{66005373-7C56-4F75-B0F0-744E6567690F}"/>
              </a:ext>
            </a:extLst>
          </p:cNvPr>
          <p:cNvSpPr/>
          <p:nvPr/>
        </p:nvSpPr>
        <p:spPr>
          <a:xfrm>
            <a:off x="4822409" y="4005544"/>
            <a:ext cx="6266570" cy="1754326"/>
          </a:xfrm>
          <a:prstGeom prst="rect">
            <a:avLst/>
          </a:prstGeom>
        </p:spPr>
        <p:txBody>
          <a:bodyPr wrap="square">
            <a:spAutoFit/>
          </a:bodyPr>
          <a:lstStyle/>
          <a:p>
            <a:pPr algn="ctr"/>
            <a:r>
              <a:rPr lang="es-ES" dirty="0">
                <a:latin typeface="Arial" panose="020B0604020202020204" pitchFamily="34" charset="0"/>
                <a:cs typeface="Arial" panose="020B0604020202020204" pitchFamily="34" charset="0"/>
              </a:rPr>
              <a:t>Se basa </a:t>
            </a:r>
            <a:r>
              <a:rPr lang="es-CO" dirty="0">
                <a:latin typeface="Arial" panose="020B0604020202020204" pitchFamily="34" charset="0"/>
                <a:cs typeface="Arial" panose="020B0604020202020204" pitchFamily="34" charset="0"/>
              </a:rPr>
              <a:t>en el trabajo </a:t>
            </a:r>
            <a:r>
              <a:rPr lang="es-CO" b="1" dirty="0">
                <a:latin typeface="Arial" panose="020B0604020202020204" pitchFamily="34" charset="0"/>
                <a:cs typeface="Arial" panose="020B0604020202020204" pitchFamily="34" charset="0"/>
              </a:rPr>
              <a:t>interdisciplinario</a:t>
            </a:r>
            <a:r>
              <a:rPr lang="es-CO" dirty="0">
                <a:latin typeface="Arial" panose="020B0604020202020204" pitchFamily="34" charset="0"/>
                <a:cs typeface="Arial" panose="020B0604020202020204" pitchFamily="34" charset="0"/>
              </a:rPr>
              <a:t> y en la articulación de los tres niveles territoriales. Se fundamenta en respeto mutuo, la celeridad, la oportunidad, la eficiencia, la transparencia, la imparcialidad y demás principios orientadores para un compromiso real con los niños y niñas que habitan en territorio nacional.  </a:t>
            </a:r>
          </a:p>
        </p:txBody>
      </p:sp>
    </p:spTree>
    <p:extLst>
      <p:ext uri="{BB962C8B-B14F-4D97-AF65-F5344CB8AC3E}">
        <p14:creationId xmlns:p14="http://schemas.microsoft.com/office/powerpoint/2010/main" val="23907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669457" y="3294473"/>
            <a:ext cx="4469782"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ESTRUCTURA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673368"/>
            <a:ext cx="6096000" cy="3970318"/>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Para el mejoramiento permanente de la calidad en la implementación del Esquema de Apoyo a la Supervisión ha avanzado en identificar con claridad y con base en la evidencia de territorio las funciones de quienes ejercen el apoyo a la supervisión en los diferentes niveles territoriales, sus  ejes de actuación, actividades de gestión, en el marco de una estructura cíclica de:</a:t>
            </a:r>
          </a:p>
          <a:p>
            <a:pPr algn="ctr"/>
            <a:endParaRPr lang="es-CO" sz="2400" dirty="0">
              <a:latin typeface="Arial" panose="020B0604020202020204" pitchFamily="34" charset="0"/>
              <a:cs typeface="Arial" panose="020B0604020202020204" pitchFamily="34" charset="0"/>
            </a:endParaRPr>
          </a:p>
          <a:p>
            <a:pPr algn="ctr"/>
            <a:r>
              <a:rPr lang="es-CO" sz="2400" dirty="0">
                <a:latin typeface="Arial" panose="020B0604020202020204" pitchFamily="34" charset="0"/>
                <a:cs typeface="Arial" panose="020B0604020202020204" pitchFamily="34" charset="0"/>
              </a:rPr>
              <a:t>“</a:t>
            </a:r>
            <a:r>
              <a:rPr lang="es-CO" sz="2400" b="1" dirty="0">
                <a:latin typeface="Arial" panose="020B0604020202020204" pitchFamily="34" charset="0"/>
                <a:cs typeface="Arial" panose="020B0604020202020204" pitchFamily="34" charset="0"/>
              </a:rPr>
              <a:t>Planear- Hacer-Verificar-Actuar” </a:t>
            </a:r>
          </a:p>
          <a:p>
            <a:pPr algn="ctr"/>
            <a:r>
              <a:rPr lang="es-CO" sz="2400" b="1" dirty="0">
                <a:latin typeface="Arial" panose="020B0604020202020204" pitchFamily="34" charset="0"/>
                <a:cs typeface="Arial" panose="020B0604020202020204" pitchFamily="34" charset="0"/>
              </a:rPr>
              <a:t>PHVA</a:t>
            </a:r>
            <a:endParaRPr lang="es-CO" b="1" dirty="0">
              <a:latin typeface="Arial" panose="020B0604020202020204" pitchFamily="34" charset="0"/>
              <a:cs typeface="Arial" panose="020B0604020202020204" pitchFamily="34" charset="0"/>
            </a:endParaRPr>
          </a:p>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Como lo ilustra la siguiente imagen…</a:t>
            </a:r>
          </a:p>
        </p:txBody>
      </p:sp>
    </p:spTree>
    <p:extLst>
      <p:ext uri="{BB962C8B-B14F-4D97-AF65-F5344CB8AC3E}">
        <p14:creationId xmlns:p14="http://schemas.microsoft.com/office/powerpoint/2010/main" val="363403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2818465" y="303300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pic>
        <p:nvPicPr>
          <p:cNvPr id="33" name="Imagen 32" descr="C:\Users\Adriana.GonzalezG\AppData\Local\Microsoft\Windows\INetCache\Content.Word\Estrucutura y funciones4.png">
            <a:extLst>
              <a:ext uri="{FF2B5EF4-FFF2-40B4-BE49-F238E27FC236}">
                <a16:creationId xmlns:a16="http://schemas.microsoft.com/office/drawing/2014/main" id="{719E45ED-1C0B-48BA-B968-5DCAC3C5E6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204685"/>
            <a:ext cx="12192000" cy="5653313"/>
          </a:xfrm>
          <a:prstGeom prst="rect">
            <a:avLst/>
          </a:prstGeom>
          <a:noFill/>
          <a:ln>
            <a:noFill/>
          </a:ln>
        </p:spPr>
      </p:pic>
    </p:spTree>
    <p:extLst>
      <p:ext uri="{BB962C8B-B14F-4D97-AF65-F5344CB8AC3E}">
        <p14:creationId xmlns:p14="http://schemas.microsoft.com/office/powerpoint/2010/main" val="3707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5" name="Rectángulo 75">
            <a:extLst>
              <a:ext uri="{FF2B5EF4-FFF2-40B4-BE49-F238E27FC236}">
                <a16:creationId xmlns:a16="http://schemas.microsoft.com/office/drawing/2014/main" id="{4C300C26-6C7E-43B2-ADC6-3F21D1A9A5BD}"/>
              </a:ext>
            </a:extLst>
          </p:cNvPr>
          <p:cNvSpPr/>
          <p:nvPr/>
        </p:nvSpPr>
        <p:spPr>
          <a:xfrm>
            <a:off x="1695844" y="3496760"/>
            <a:ext cx="9090636" cy="1497822"/>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EJES DEL ESQUEMA </a:t>
            </a:r>
          </a:p>
          <a:p>
            <a:pPr algn="ctr"/>
            <a:r>
              <a:rPr lang="es-ES" sz="1200" dirty="0">
                <a:latin typeface="Arial" panose="020B0604020202020204" pitchFamily="34" charset="0"/>
                <a:cs typeface="Arial" panose="020B0604020202020204" pitchFamily="34" charset="0"/>
              </a:rPr>
              <a:t>1. GESTIÓN DEL CONOCIMIENTO                         </a:t>
            </a:r>
          </a:p>
          <a:p>
            <a:pPr algn="ctr"/>
            <a:r>
              <a:rPr lang="es-ES" sz="1200" dirty="0">
                <a:latin typeface="Arial" panose="020B0604020202020204" pitchFamily="34" charset="0"/>
                <a:cs typeface="Arial" panose="020B0604020202020204" pitchFamily="34" charset="0"/>
              </a:rPr>
              <a:t>2.SOCIALIZACIÓN DEL ESQUEMA: </a:t>
            </a:r>
          </a:p>
          <a:p>
            <a:pPr algn="ctr"/>
            <a:r>
              <a:rPr lang="es-ES" sz="1200" dirty="0">
                <a:latin typeface="Arial" panose="020B0604020202020204" pitchFamily="34" charset="0"/>
                <a:cs typeface="Arial" panose="020B0604020202020204" pitchFamily="34" charset="0"/>
              </a:rPr>
              <a:t>INDUCCIÓN/REINDUCCIÓN + CAPACITACIÓN/ENTRENAMIENTO                                        </a:t>
            </a:r>
          </a:p>
          <a:p>
            <a:pPr algn="ctr"/>
            <a:r>
              <a:rPr lang="es-ES" sz="1200" dirty="0">
                <a:latin typeface="Arial" panose="020B0604020202020204" pitchFamily="34" charset="0"/>
                <a:cs typeface="Arial" panose="020B0604020202020204" pitchFamily="34" charset="0"/>
              </a:rPr>
              <a:t>3.ORIENTACIÓN, ACOMPAÑAMIENTO E IMPLEMENTACIÓN DEL ESQUEMA</a:t>
            </a:r>
          </a:p>
          <a:p>
            <a:pPr algn="ctr"/>
            <a:r>
              <a:rPr lang="es-ES" sz="1200" dirty="0">
                <a:latin typeface="Arial" panose="020B0604020202020204" pitchFamily="34" charset="0"/>
                <a:cs typeface="Arial" panose="020B0604020202020204" pitchFamily="34" charset="0"/>
              </a:rPr>
              <a:t>4. VERIFICACIÓN, EVALUACIÓN Y SEGUIMIENTO</a:t>
            </a:r>
          </a:p>
          <a:p>
            <a:pPr algn="ctr"/>
            <a:r>
              <a:rPr lang="es-ES" sz="1200" dirty="0">
                <a:latin typeface="Arial" panose="020B0604020202020204" pitchFamily="34" charset="0"/>
                <a:cs typeface="Arial" panose="020B0604020202020204" pitchFamily="34" charset="0"/>
              </a:rPr>
              <a:t>5. RETROALIMENTACIÓN Y MEJORAMIENTO </a:t>
            </a:r>
          </a:p>
        </p:txBody>
      </p:sp>
      <p:sp>
        <p:nvSpPr>
          <p:cNvPr id="16" name="Rectángulo 15">
            <a:extLst>
              <a:ext uri="{FF2B5EF4-FFF2-40B4-BE49-F238E27FC236}">
                <a16:creationId xmlns:a16="http://schemas.microsoft.com/office/drawing/2014/main" id="{DE8DAC7C-ED2B-408D-B192-893EE8D35938}"/>
              </a:ext>
            </a:extLst>
          </p:cNvPr>
          <p:cNvSpPr/>
          <p:nvPr/>
        </p:nvSpPr>
        <p:spPr>
          <a:xfrm>
            <a:off x="1681330" y="2285057"/>
            <a:ext cx="9150610" cy="114394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es-CO" b="1" dirty="0">
                <a:latin typeface="Arial" panose="020B0604020202020204" pitchFamily="34" charset="0"/>
                <a:cs typeface="Arial" panose="020B0604020202020204" pitchFamily="34" charset="0"/>
              </a:rPr>
              <a:t>LÍNEAS DE ASISTENCIA TÉCNICA</a:t>
            </a:r>
          </a:p>
          <a:p>
            <a:pPr lvl="0" algn="ctr"/>
            <a:r>
              <a:rPr lang="es-CO" sz="1200" dirty="0">
                <a:latin typeface="Arial" panose="020B0604020202020204" pitchFamily="34" charset="0"/>
                <a:cs typeface="Arial" panose="020B0604020202020204" pitchFamily="34" charset="0"/>
              </a:rPr>
              <a:t>1. GESTIÓN TERRITORIAL </a:t>
            </a:r>
          </a:p>
          <a:p>
            <a:pPr lvl="0" algn="ctr"/>
            <a:r>
              <a:rPr lang="es-CO" sz="1200" dirty="0">
                <a:latin typeface="Arial" panose="020B0604020202020204" pitchFamily="34" charset="0"/>
                <a:cs typeface="Arial" panose="020B0604020202020204" pitchFamily="34" charset="0"/>
              </a:rPr>
              <a:t>2. GESTIÓN DE CALIDAD Y PERTINENCIA DE LA EI</a:t>
            </a:r>
          </a:p>
          <a:p>
            <a:pPr lvl="0" algn="ctr"/>
            <a:r>
              <a:rPr lang="es-CO" sz="1200" dirty="0">
                <a:latin typeface="Arial" panose="020B0604020202020204" pitchFamily="34" charset="0"/>
                <a:cs typeface="Arial" panose="020B0604020202020204" pitchFamily="34" charset="0"/>
              </a:rPr>
              <a:t>3. GESTIÓN DEL CONOCIMIENTO </a:t>
            </a:r>
          </a:p>
        </p:txBody>
      </p:sp>
    </p:spTree>
    <p:extLst>
      <p:ext uri="{BB962C8B-B14F-4D97-AF65-F5344CB8AC3E}">
        <p14:creationId xmlns:p14="http://schemas.microsoft.com/office/powerpoint/2010/main" val="40534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a:extLst>
              <a:ext uri="{FF2B5EF4-FFF2-40B4-BE49-F238E27FC236}">
                <a16:creationId xmlns:a16="http://schemas.microsoft.com/office/drawing/2014/main" id="{6244A456-ED73-490E-8C81-219948C218A0}"/>
              </a:ext>
            </a:extLst>
          </p:cNvPr>
          <p:cNvSpPr/>
          <p:nvPr/>
        </p:nvSpPr>
        <p:spPr>
          <a:xfrm flipH="1">
            <a:off x="5746004" y="5214661"/>
            <a:ext cx="644599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pic>
        <p:nvPicPr>
          <p:cNvPr id="13" name="Picture1.png" descr="Picture1.png">
            <a:extLst>
              <a:ext uri="{FF2B5EF4-FFF2-40B4-BE49-F238E27FC236}">
                <a16:creationId xmlns:a16="http://schemas.microsoft.com/office/drawing/2014/main" id="{68D22D4B-3221-4E04-874D-70BDB1102164}"/>
              </a:ext>
            </a:extLst>
          </p:cNvPr>
          <p:cNvPicPr>
            <a:picLocks/>
          </p:cNvPicPr>
          <p:nvPr/>
        </p:nvPicPr>
        <p:blipFill>
          <a:blip r:embed="rId2">
            <a:alphaModFix amt="31907"/>
            <a:extLst/>
          </a:blip>
          <a:stretch>
            <a:fillRect/>
          </a:stretch>
        </p:blipFill>
        <p:spPr>
          <a:xfrm rot="5942525">
            <a:off x="6163704" y="1999600"/>
            <a:ext cx="506911" cy="2592061"/>
          </a:xfrm>
          <a:prstGeom prst="rect">
            <a:avLst/>
          </a:prstGeom>
          <a:ln w="12700">
            <a:miter lim="400000"/>
          </a:ln>
        </p:spPr>
      </p:pic>
      <p:pic>
        <p:nvPicPr>
          <p:cNvPr id="14" name="Picture1.png" descr="Picture1.png">
            <a:extLst>
              <a:ext uri="{FF2B5EF4-FFF2-40B4-BE49-F238E27FC236}">
                <a16:creationId xmlns:a16="http://schemas.microsoft.com/office/drawing/2014/main" id="{472A5258-E3AB-4DCC-86CD-A0FFF5E7A5AB}"/>
              </a:ext>
            </a:extLst>
          </p:cNvPr>
          <p:cNvPicPr>
            <a:picLocks/>
          </p:cNvPicPr>
          <p:nvPr/>
        </p:nvPicPr>
        <p:blipFill>
          <a:blip r:embed="rId2">
            <a:alphaModFix amt="31907"/>
            <a:extLst/>
          </a:blip>
          <a:stretch>
            <a:fillRect/>
          </a:stretch>
        </p:blipFill>
        <p:spPr>
          <a:xfrm rot="15634495" flipH="1">
            <a:off x="7875072" y="1302702"/>
            <a:ext cx="420901" cy="2661439"/>
          </a:xfrm>
          <a:prstGeom prst="rect">
            <a:avLst/>
          </a:prstGeom>
          <a:ln w="12700">
            <a:miter lim="400000"/>
          </a:ln>
        </p:spPr>
      </p:pic>
      <p:pic>
        <p:nvPicPr>
          <p:cNvPr id="17" name="Picture1.png" descr="Picture1.png">
            <a:extLst>
              <a:ext uri="{FF2B5EF4-FFF2-40B4-BE49-F238E27FC236}">
                <a16:creationId xmlns:a16="http://schemas.microsoft.com/office/drawing/2014/main" id="{B48E322A-6363-46B6-B0C0-BD4B76CF3427}"/>
              </a:ext>
            </a:extLst>
          </p:cNvPr>
          <p:cNvPicPr>
            <a:picLocks/>
          </p:cNvPicPr>
          <p:nvPr/>
        </p:nvPicPr>
        <p:blipFill>
          <a:blip r:embed="rId2">
            <a:alphaModFix amt="31907"/>
            <a:extLst/>
          </a:blip>
          <a:stretch>
            <a:fillRect/>
          </a:stretch>
        </p:blipFill>
        <p:spPr>
          <a:xfrm rot="15634495" flipH="1">
            <a:off x="4036287" y="3231958"/>
            <a:ext cx="445975" cy="2614597"/>
          </a:xfrm>
          <a:prstGeom prst="rect">
            <a:avLst/>
          </a:prstGeom>
          <a:ln w="12700">
            <a:miter lim="400000"/>
          </a:ln>
        </p:spPr>
      </p:pic>
      <p:grpSp>
        <p:nvGrpSpPr>
          <p:cNvPr id="18" name="Group">
            <a:extLst>
              <a:ext uri="{FF2B5EF4-FFF2-40B4-BE49-F238E27FC236}">
                <a16:creationId xmlns:a16="http://schemas.microsoft.com/office/drawing/2014/main" id="{C30DF6E1-F9C5-4955-87BD-6119B4A2298F}"/>
              </a:ext>
            </a:extLst>
          </p:cNvPr>
          <p:cNvGrpSpPr/>
          <p:nvPr/>
        </p:nvGrpSpPr>
        <p:grpSpPr>
          <a:xfrm>
            <a:off x="4919099" y="1471271"/>
            <a:ext cx="843761" cy="6453521"/>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sp>
        <p:nvSpPr>
          <p:cNvPr id="35" name="Shape">
            <a:extLst>
              <a:ext uri="{FF2B5EF4-FFF2-40B4-BE49-F238E27FC236}">
                <a16:creationId xmlns:a16="http://schemas.microsoft.com/office/drawing/2014/main" id="{0FF845A9-0A67-404F-B226-D75B582F14FD}"/>
              </a:ext>
            </a:extLst>
          </p:cNvPr>
          <p:cNvSpPr/>
          <p:nvPr/>
        </p:nvSpPr>
        <p:spPr>
          <a:xfrm>
            <a:off x="4921460" y="2445411"/>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36" name="Shape">
            <a:extLst>
              <a:ext uri="{FF2B5EF4-FFF2-40B4-BE49-F238E27FC236}">
                <a16:creationId xmlns:a16="http://schemas.microsoft.com/office/drawing/2014/main" id="{3838D65B-3A6C-43F9-B205-7E9F0B0545F1}"/>
              </a:ext>
            </a:extLst>
          </p:cNvPr>
          <p:cNvSpPr/>
          <p:nvPr/>
        </p:nvSpPr>
        <p:spPr>
          <a:xfrm>
            <a:off x="-47627" y="3740438"/>
            <a:ext cx="49738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38" name="Shape">
            <a:extLst>
              <a:ext uri="{FF2B5EF4-FFF2-40B4-BE49-F238E27FC236}">
                <a16:creationId xmlns:a16="http://schemas.microsoft.com/office/drawing/2014/main" id="{075A5D40-E293-4101-B88C-5A5EE788502E}"/>
              </a:ext>
            </a:extLst>
          </p:cNvPr>
          <p:cNvSpPr/>
          <p:nvPr/>
        </p:nvSpPr>
        <p:spPr>
          <a:xfrm>
            <a:off x="4921370" y="3688278"/>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45" name="TextBox 36">
            <a:extLst>
              <a:ext uri="{FF2B5EF4-FFF2-40B4-BE49-F238E27FC236}">
                <a16:creationId xmlns:a16="http://schemas.microsoft.com/office/drawing/2014/main" id="{FEE4465A-17F6-47AE-8BE1-2797E52DCACB}"/>
              </a:ext>
            </a:extLst>
          </p:cNvPr>
          <p:cNvSpPr txBox="1"/>
          <p:nvPr/>
        </p:nvSpPr>
        <p:spPr>
          <a:xfrm>
            <a:off x="5101525" y="2581980"/>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1</a:t>
            </a:r>
            <a:endParaRPr dirty="0"/>
          </a:p>
        </p:txBody>
      </p:sp>
      <p:sp>
        <p:nvSpPr>
          <p:cNvPr id="51" name="TextBox 36">
            <a:extLst>
              <a:ext uri="{FF2B5EF4-FFF2-40B4-BE49-F238E27FC236}">
                <a16:creationId xmlns:a16="http://schemas.microsoft.com/office/drawing/2014/main" id="{EFAD8ED0-2CD9-4183-8883-121854AB20CE}"/>
              </a:ext>
            </a:extLst>
          </p:cNvPr>
          <p:cNvSpPr txBox="1"/>
          <p:nvPr/>
        </p:nvSpPr>
        <p:spPr>
          <a:xfrm>
            <a:off x="5096139" y="3822483"/>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dirty="0"/>
              <a:t>2</a:t>
            </a:r>
          </a:p>
        </p:txBody>
      </p:sp>
      <p:sp>
        <p:nvSpPr>
          <p:cNvPr id="3" name="Rectángulo 2">
            <a:extLst>
              <a:ext uri="{FF2B5EF4-FFF2-40B4-BE49-F238E27FC236}">
                <a16:creationId xmlns:a16="http://schemas.microsoft.com/office/drawing/2014/main" id="{E71EDBEB-F632-409D-9E9F-EA67145DA3B7}"/>
              </a:ext>
            </a:extLst>
          </p:cNvPr>
          <p:cNvSpPr/>
          <p:nvPr/>
        </p:nvSpPr>
        <p:spPr>
          <a:xfrm>
            <a:off x="115672" y="1823548"/>
            <a:ext cx="4760738" cy="1815882"/>
          </a:xfrm>
          <a:prstGeom prst="rect">
            <a:avLst/>
          </a:prstGeom>
        </p:spPr>
        <p:txBody>
          <a:bodyPr wrap="square">
            <a:spAutoFit/>
          </a:bodyPr>
          <a:lstStyle/>
          <a:p>
            <a:pPr lvl="0"/>
            <a:r>
              <a:rPr lang="es-CO" sz="1400" b="1" dirty="0"/>
              <a:t>Quiénes? </a:t>
            </a:r>
            <a:r>
              <a:rPr lang="es-CO" sz="1400" dirty="0"/>
              <a:t>entre profesionales de Apoyo a la supervisión, AT y Operaciones, atendiendo al ciclo de mejoramiento PHVA (SIGE)</a:t>
            </a:r>
          </a:p>
          <a:p>
            <a:pPr lvl="0"/>
            <a:r>
              <a:rPr lang="es-ES" sz="1400" b="1" dirty="0"/>
              <a:t>Cómo? </a:t>
            </a:r>
            <a:r>
              <a:rPr lang="es-ES" sz="1400" dirty="0"/>
              <a:t>Articulación Estratégica + Trabajo en Equipo Interdisciplinario</a:t>
            </a:r>
          </a:p>
          <a:p>
            <a:r>
              <a:rPr lang="es-CO" sz="1400" b="1" dirty="0"/>
              <a:t>Para qué</a:t>
            </a:r>
            <a:r>
              <a:rPr lang="es-CO" sz="1400" dirty="0"/>
              <a:t>? Para el </a:t>
            </a:r>
            <a:r>
              <a:rPr lang="es-ES" sz="1400" dirty="0"/>
              <a:t>Mejoramiento de la Calidad en todas las Modalidades</a:t>
            </a:r>
          </a:p>
          <a:p>
            <a:r>
              <a:rPr lang="es-ES" sz="1400" b="1" dirty="0"/>
              <a:t>Cuándo? </a:t>
            </a:r>
            <a:r>
              <a:rPr lang="es-ES" sz="1400" dirty="0"/>
              <a:t>Durante toda la vigencia</a:t>
            </a:r>
          </a:p>
          <a:p>
            <a:r>
              <a:rPr lang="es-ES" sz="1400" b="1" dirty="0"/>
              <a:t>Dónde? </a:t>
            </a:r>
            <a:r>
              <a:rPr lang="es-ES" sz="1400" dirty="0"/>
              <a:t>En los tres niveles de operación </a:t>
            </a:r>
            <a:endParaRPr lang="es-CO" sz="1400" dirty="0"/>
          </a:p>
        </p:txBody>
      </p:sp>
      <p:sp>
        <p:nvSpPr>
          <p:cNvPr id="63" name="Shape">
            <a:extLst>
              <a:ext uri="{FF2B5EF4-FFF2-40B4-BE49-F238E27FC236}">
                <a16:creationId xmlns:a16="http://schemas.microsoft.com/office/drawing/2014/main" id="{05FECC01-5E8B-4E27-8B43-65BE7F2BBFFB}"/>
              </a:ext>
            </a:extLst>
          </p:cNvPr>
          <p:cNvSpPr/>
          <p:nvPr/>
        </p:nvSpPr>
        <p:spPr>
          <a:xfrm>
            <a:off x="5756877" y="2526482"/>
            <a:ext cx="64534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 name="Rectángulo 1">
            <a:extLst>
              <a:ext uri="{FF2B5EF4-FFF2-40B4-BE49-F238E27FC236}">
                <a16:creationId xmlns:a16="http://schemas.microsoft.com/office/drawing/2014/main" id="{14AB7C54-F5F0-4110-9C7E-C07C9E6B11C2}"/>
              </a:ext>
            </a:extLst>
          </p:cNvPr>
          <p:cNvSpPr/>
          <p:nvPr/>
        </p:nvSpPr>
        <p:spPr>
          <a:xfrm>
            <a:off x="6403448" y="2739738"/>
            <a:ext cx="4819329" cy="400110"/>
          </a:xfrm>
          <a:prstGeom prst="rect">
            <a:avLst/>
          </a:prstGeom>
        </p:spPr>
        <p:txBody>
          <a:bodyPr wrap="square">
            <a:spAutoFit/>
          </a:bodyPr>
          <a:lstStyle/>
          <a:p>
            <a:pPr lvl="0" algn="r"/>
            <a:r>
              <a:rPr lang="es-CO" sz="2000" dirty="0">
                <a:solidFill>
                  <a:schemeClr val="bg1"/>
                </a:solidFill>
              </a:rPr>
              <a:t>Plan de Asistencia Técnica “PAT” articulado </a:t>
            </a:r>
          </a:p>
        </p:txBody>
      </p:sp>
      <p:sp>
        <p:nvSpPr>
          <p:cNvPr id="64" name="Rectángulo 63">
            <a:extLst>
              <a:ext uri="{FF2B5EF4-FFF2-40B4-BE49-F238E27FC236}">
                <a16:creationId xmlns:a16="http://schemas.microsoft.com/office/drawing/2014/main" id="{B94B4B4E-D125-42A2-8838-2C532BC7748A}"/>
              </a:ext>
            </a:extLst>
          </p:cNvPr>
          <p:cNvSpPr/>
          <p:nvPr/>
        </p:nvSpPr>
        <p:spPr>
          <a:xfrm>
            <a:off x="115672" y="3790557"/>
            <a:ext cx="4773217" cy="707886"/>
          </a:xfrm>
          <a:prstGeom prst="rect">
            <a:avLst/>
          </a:prstGeom>
        </p:spPr>
        <p:txBody>
          <a:bodyPr wrap="square">
            <a:spAutoFit/>
          </a:bodyPr>
          <a:lstStyle/>
          <a:p>
            <a:pPr algn="ctr"/>
            <a:r>
              <a:rPr lang="es-CO" sz="2000" dirty="0">
                <a:solidFill>
                  <a:schemeClr val="bg1"/>
                </a:solidFill>
              </a:rPr>
              <a:t> Continuar con el apoyo a los</a:t>
            </a:r>
          </a:p>
          <a:p>
            <a:pPr algn="ctr"/>
            <a:r>
              <a:rPr lang="es-CO" sz="2000" dirty="0">
                <a:solidFill>
                  <a:schemeClr val="bg1"/>
                </a:solidFill>
              </a:rPr>
              <a:t> procesos de contratación  </a:t>
            </a:r>
          </a:p>
        </p:txBody>
      </p:sp>
      <p:sp>
        <p:nvSpPr>
          <p:cNvPr id="37" name="Shape">
            <a:extLst>
              <a:ext uri="{FF2B5EF4-FFF2-40B4-BE49-F238E27FC236}">
                <a16:creationId xmlns:a16="http://schemas.microsoft.com/office/drawing/2014/main" id="{4CAD2D60-E62A-4235-A108-346A4A9164F1}"/>
              </a:ext>
            </a:extLst>
          </p:cNvPr>
          <p:cNvSpPr/>
          <p:nvPr/>
        </p:nvSpPr>
        <p:spPr>
          <a:xfrm flipH="1">
            <a:off x="4910180" y="5149642"/>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39" name="TextBox 36">
            <a:extLst>
              <a:ext uri="{FF2B5EF4-FFF2-40B4-BE49-F238E27FC236}">
                <a16:creationId xmlns:a16="http://schemas.microsoft.com/office/drawing/2014/main" id="{D75065DF-C125-451B-BECD-16F991040010}"/>
              </a:ext>
            </a:extLst>
          </p:cNvPr>
          <p:cNvSpPr txBox="1"/>
          <p:nvPr/>
        </p:nvSpPr>
        <p:spPr>
          <a:xfrm>
            <a:off x="5059898" y="5279020"/>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3</a:t>
            </a:r>
            <a:endParaRPr dirty="0"/>
          </a:p>
        </p:txBody>
      </p:sp>
      <p:sp>
        <p:nvSpPr>
          <p:cNvPr id="40" name="Rectángulo 39">
            <a:extLst>
              <a:ext uri="{FF2B5EF4-FFF2-40B4-BE49-F238E27FC236}">
                <a16:creationId xmlns:a16="http://schemas.microsoft.com/office/drawing/2014/main" id="{AE82558E-1DB5-43ED-8028-F84C45895C41}"/>
              </a:ext>
            </a:extLst>
          </p:cNvPr>
          <p:cNvSpPr/>
          <p:nvPr/>
        </p:nvSpPr>
        <p:spPr>
          <a:xfrm>
            <a:off x="4474237" y="5279607"/>
            <a:ext cx="7736115" cy="677108"/>
          </a:xfrm>
          <a:prstGeom prst="rect">
            <a:avLst/>
          </a:prstGeom>
        </p:spPr>
        <p:txBody>
          <a:bodyPr wrap="square">
            <a:spAutoFit/>
          </a:bodyPr>
          <a:lstStyle/>
          <a:p>
            <a:pPr lvl="0" algn="r"/>
            <a:r>
              <a:rPr lang="es-ES" sz="2000" dirty="0">
                <a:solidFill>
                  <a:schemeClr val="bg1"/>
                </a:solidFill>
              </a:rPr>
              <a:t>Definir estrategias, roles y competencias </a:t>
            </a:r>
          </a:p>
          <a:p>
            <a:pPr lvl="0" algn="r"/>
            <a:r>
              <a:rPr lang="es-ES" dirty="0">
                <a:solidFill>
                  <a:schemeClr val="bg1"/>
                </a:solidFill>
              </a:rPr>
              <a:t>(Desde la Inducción/reinducción + Capacitación/Entrenamiento)</a:t>
            </a:r>
            <a:endParaRPr lang="es-CO" dirty="0">
              <a:solidFill>
                <a:schemeClr val="bg1"/>
              </a:solidFill>
            </a:endParaRPr>
          </a:p>
        </p:txBody>
      </p:sp>
      <p:pic>
        <p:nvPicPr>
          <p:cNvPr id="41" name="Picture1.png" descr="Picture1.png">
            <a:extLst>
              <a:ext uri="{FF2B5EF4-FFF2-40B4-BE49-F238E27FC236}">
                <a16:creationId xmlns:a16="http://schemas.microsoft.com/office/drawing/2014/main" id="{6AA49CC1-EF74-4810-BE72-163E01862EF8}"/>
              </a:ext>
            </a:extLst>
          </p:cNvPr>
          <p:cNvPicPr>
            <a:picLocks/>
          </p:cNvPicPr>
          <p:nvPr/>
        </p:nvPicPr>
        <p:blipFill>
          <a:blip r:embed="rId2">
            <a:alphaModFix amt="31907"/>
            <a:extLst/>
          </a:blip>
          <a:stretch>
            <a:fillRect/>
          </a:stretch>
        </p:blipFill>
        <p:spPr>
          <a:xfrm rot="5942525">
            <a:off x="6400889" y="4718773"/>
            <a:ext cx="506911" cy="2592061"/>
          </a:xfrm>
          <a:prstGeom prst="rect">
            <a:avLst/>
          </a:prstGeom>
          <a:ln w="12700">
            <a:miter lim="400000"/>
          </a:ln>
        </p:spPr>
      </p:pic>
    </p:spTree>
    <p:extLst>
      <p:ext uri="{BB962C8B-B14F-4D97-AF65-F5344CB8AC3E}">
        <p14:creationId xmlns:p14="http://schemas.microsoft.com/office/powerpoint/2010/main" val="13766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fltVal val="0"/>
                                          </p:val>
                                        </p:tav>
                                        <p:tav tm="100000">
                                          <p:val>
                                            <p:strVal val="#ppt_w"/>
                                          </p:val>
                                        </p:tav>
                                      </p:tavLst>
                                    </p:anim>
                                    <p:anim calcmode="lin" valueType="num">
                                      <p:cBhvr>
                                        <p:cTn id="75" dur="500" fill="hold"/>
                                        <p:tgtEl>
                                          <p:spTgt spid="41"/>
                                        </p:tgtEl>
                                        <p:attrNameLst>
                                          <p:attrName>ppt_h</p:attrName>
                                        </p:attrNameLst>
                                      </p:cBhvr>
                                      <p:tavLst>
                                        <p:tav tm="0">
                                          <p:val>
                                            <p:fltVal val="0"/>
                                          </p:val>
                                        </p:tav>
                                        <p:tav tm="100000">
                                          <p:val>
                                            <p:strVal val="#ppt_h"/>
                                          </p:val>
                                        </p:tav>
                                      </p:tavLst>
                                    </p:anim>
                                    <p:animEffect transition="in" filter="fade">
                                      <p:cBhvr>
                                        <p:cTn id="76" dur="500"/>
                                        <p:tgtEl>
                                          <p:spTgt spid="41"/>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advAuto="0"/>
      <p:bldP spid="13" grpId="0" animBg="1" advAuto="0"/>
      <p:bldP spid="14" grpId="0" animBg="1" advAuto="0"/>
      <p:bldP spid="17" grpId="0" animBg="1" advAuto="0"/>
      <p:bldP spid="35" grpId="0" animBg="1"/>
      <p:bldP spid="36" grpId="0" animBg="1" advAuto="0"/>
      <p:bldP spid="38" grpId="0" animBg="1"/>
      <p:bldP spid="45" grpId="0" animBg="1" advAuto="0"/>
      <p:bldP spid="51" grpId="0" animBg="1"/>
      <p:bldP spid="3" grpId="0"/>
      <p:bldP spid="63" grpId="0" animBg="1"/>
      <p:bldP spid="37" grpId="0" animBg="1" advAuto="0"/>
      <p:bldP spid="39" grpId="0" animBg="1"/>
      <p:bldP spid="40" grpId="0"/>
      <p:bldP spid="4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892197" y="174012"/>
            <a:ext cx="7161320" cy="830997"/>
          </a:xfrm>
          <a:prstGeom prst="rect">
            <a:avLst/>
          </a:prstGeom>
        </p:spPr>
        <p:txBody>
          <a:bodyPr wrap="none">
            <a:spAutoFit/>
          </a:bodyPr>
          <a:lstStyle/>
          <a:p>
            <a:pPr algn="ctr"/>
            <a:r>
              <a:rPr lang="es-CO" sz="4800" b="1" dirty="0">
                <a:solidFill>
                  <a:srgbClr val="346232"/>
                </a:solidFill>
              </a:rPr>
              <a:t>Subdirección de Operación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32" name="3 Tabla">
            <a:extLst>
              <a:ext uri="{FF2B5EF4-FFF2-40B4-BE49-F238E27FC236}">
                <a16:creationId xmlns:a16="http://schemas.microsoft.com/office/drawing/2014/main" id="{305FB5A4-C2A7-452C-A57A-35FEFAB68037}"/>
              </a:ext>
            </a:extLst>
          </p:cNvPr>
          <p:cNvGraphicFramePr>
            <a:graphicFrameLocks noGrp="1"/>
          </p:cNvGraphicFramePr>
          <p:nvPr>
            <p:extLst>
              <p:ext uri="{D42A27DB-BD31-4B8C-83A1-F6EECF244321}">
                <p14:modId xmlns:p14="http://schemas.microsoft.com/office/powerpoint/2010/main" val="2082006716"/>
              </p:ext>
            </p:extLst>
          </p:nvPr>
        </p:nvGraphicFramePr>
        <p:xfrm>
          <a:off x="8320245" y="190297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64</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3" name="Gráfico 32" descr="Equipo">
            <a:extLst>
              <a:ext uri="{FF2B5EF4-FFF2-40B4-BE49-F238E27FC236}">
                <a16:creationId xmlns:a16="http://schemas.microsoft.com/office/drawing/2014/main" id="{B6C11404-0301-4E34-9650-2475292C90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0560" y="1650689"/>
            <a:ext cx="580449" cy="580449"/>
          </a:xfrm>
          <a:prstGeom prst="rect">
            <a:avLst/>
          </a:prstGeom>
        </p:spPr>
      </p:pic>
      <p:cxnSp>
        <p:nvCxnSpPr>
          <p:cNvPr id="36" name="Conector recto 35">
            <a:extLst>
              <a:ext uri="{FF2B5EF4-FFF2-40B4-BE49-F238E27FC236}">
                <a16:creationId xmlns:a16="http://schemas.microsoft.com/office/drawing/2014/main" id="{D52E7392-BBDF-4CEC-A34B-DA60B522C355}"/>
              </a:ext>
            </a:extLst>
          </p:cNvPr>
          <p:cNvCxnSpPr>
            <a:cxnSpLocks/>
          </p:cNvCxnSpPr>
          <p:nvPr/>
        </p:nvCxnSpPr>
        <p:spPr>
          <a:xfrm>
            <a:off x="357432" y="0"/>
            <a:ext cx="12700" cy="3919493"/>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57432" y="391949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45" name="Rectángulo 44">
            <a:extLst>
              <a:ext uri="{FF2B5EF4-FFF2-40B4-BE49-F238E27FC236}">
                <a16:creationId xmlns:a16="http://schemas.microsoft.com/office/drawing/2014/main" id="{23347F2A-0D3F-4D81-A773-B67C53FA427F}"/>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11" name="3 Tabla">
            <a:extLst>
              <a:ext uri="{FF2B5EF4-FFF2-40B4-BE49-F238E27FC236}">
                <a16:creationId xmlns:a16="http://schemas.microsoft.com/office/drawing/2014/main" id="{AA231FAD-7588-447D-972F-CCDA7E3B62B2}"/>
              </a:ext>
            </a:extLst>
          </p:cNvPr>
          <p:cNvGraphicFramePr>
            <a:graphicFrameLocks noGrp="1"/>
          </p:cNvGraphicFramePr>
          <p:nvPr>
            <p:extLst>
              <p:ext uri="{D42A27DB-BD31-4B8C-83A1-F6EECF244321}">
                <p14:modId xmlns:p14="http://schemas.microsoft.com/office/powerpoint/2010/main" val="1242152617"/>
              </p:ext>
            </p:extLst>
          </p:nvPr>
        </p:nvGraphicFramePr>
        <p:xfrm>
          <a:off x="8374935" y="3187539"/>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3</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2" name="Gráfico 11" descr="Equipo">
            <a:extLst>
              <a:ext uri="{FF2B5EF4-FFF2-40B4-BE49-F238E27FC236}">
                <a16:creationId xmlns:a16="http://schemas.microsoft.com/office/drawing/2014/main" id="{793EAFAF-BC97-4B54-8981-EFE67ABED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2851481"/>
            <a:ext cx="580449" cy="580449"/>
          </a:xfrm>
          <a:prstGeom prst="rect">
            <a:avLst/>
          </a:prstGeom>
        </p:spPr>
      </p:pic>
      <p:pic>
        <p:nvPicPr>
          <p:cNvPr id="6" name="Imagen 5">
            <a:extLst>
              <a:ext uri="{FF2B5EF4-FFF2-40B4-BE49-F238E27FC236}">
                <a16:creationId xmlns:a16="http://schemas.microsoft.com/office/drawing/2014/main" id="{4AF51EEA-EDEE-4722-94F7-F05B6378EE88}"/>
              </a:ext>
            </a:extLst>
          </p:cNvPr>
          <p:cNvPicPr>
            <a:picLocks noChangeAspect="1"/>
          </p:cNvPicPr>
          <p:nvPr/>
        </p:nvPicPr>
        <p:blipFill>
          <a:blip r:embed="rId4"/>
          <a:stretch>
            <a:fillRect/>
          </a:stretch>
        </p:blipFill>
        <p:spPr>
          <a:xfrm>
            <a:off x="953299" y="1054276"/>
            <a:ext cx="5581402" cy="5604347"/>
          </a:xfrm>
          <a:prstGeom prst="rect">
            <a:avLst/>
          </a:prstGeom>
        </p:spPr>
      </p:pic>
      <p:graphicFrame>
        <p:nvGraphicFramePr>
          <p:cNvPr id="13" name="3 Tabla">
            <a:extLst>
              <a:ext uri="{FF2B5EF4-FFF2-40B4-BE49-F238E27FC236}">
                <a16:creationId xmlns:a16="http://schemas.microsoft.com/office/drawing/2014/main" id="{182FA792-18BE-4306-967B-5A8107021441}"/>
              </a:ext>
            </a:extLst>
          </p:cNvPr>
          <p:cNvGraphicFramePr>
            <a:graphicFrameLocks noGrp="1"/>
          </p:cNvGraphicFramePr>
          <p:nvPr>
            <p:extLst>
              <p:ext uri="{D42A27DB-BD31-4B8C-83A1-F6EECF244321}">
                <p14:modId xmlns:p14="http://schemas.microsoft.com/office/powerpoint/2010/main" val="3805646064"/>
              </p:ext>
            </p:extLst>
          </p:nvPr>
        </p:nvGraphicFramePr>
        <p:xfrm>
          <a:off x="8374935" y="447210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Practicante</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4" name="Gráfico 13" descr="Equipo">
            <a:extLst>
              <a:ext uri="{FF2B5EF4-FFF2-40B4-BE49-F238E27FC236}">
                <a16:creationId xmlns:a16="http://schemas.microsoft.com/office/drawing/2014/main" id="{C0E5EC27-5228-4361-B873-5BC87B9FC6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4136047"/>
            <a:ext cx="580449" cy="580449"/>
          </a:xfrm>
          <a:prstGeom prst="rect">
            <a:avLst/>
          </a:prstGeom>
        </p:spPr>
      </p:pic>
    </p:spTree>
    <p:extLst>
      <p:ext uri="{BB962C8B-B14F-4D97-AF65-F5344CB8AC3E}">
        <p14:creationId xmlns:p14="http://schemas.microsoft.com/office/powerpoint/2010/main" val="260191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1.png" descr="Picture1.png">
            <a:extLst>
              <a:ext uri="{FF2B5EF4-FFF2-40B4-BE49-F238E27FC236}">
                <a16:creationId xmlns:a16="http://schemas.microsoft.com/office/drawing/2014/main" id="{6C0B97E1-2359-4811-9CED-573E36AE6652}"/>
              </a:ext>
            </a:extLst>
          </p:cNvPr>
          <p:cNvPicPr>
            <a:picLocks/>
          </p:cNvPicPr>
          <p:nvPr/>
        </p:nvPicPr>
        <p:blipFill>
          <a:blip r:embed="rId2">
            <a:alphaModFix amt="31907"/>
            <a:extLst/>
          </a:blip>
          <a:stretch>
            <a:fillRect/>
          </a:stretch>
        </p:blipFill>
        <p:spPr>
          <a:xfrm rot="15634495" flipH="1">
            <a:off x="3879190" y="2810484"/>
            <a:ext cx="445975" cy="2614597"/>
          </a:xfrm>
          <a:prstGeom prst="rect">
            <a:avLst/>
          </a:prstGeom>
          <a:ln w="12700">
            <a:miter lim="400000"/>
          </a:ln>
        </p:spPr>
      </p:pic>
      <p:pic>
        <p:nvPicPr>
          <p:cNvPr id="66" name="Picture1.png" descr="Picture1.png">
            <a:extLst>
              <a:ext uri="{FF2B5EF4-FFF2-40B4-BE49-F238E27FC236}">
                <a16:creationId xmlns:a16="http://schemas.microsoft.com/office/drawing/2014/main" id="{03339F64-100C-4C82-B158-ED35329FD4E8}"/>
              </a:ext>
            </a:extLst>
          </p:cNvPr>
          <p:cNvPicPr>
            <a:picLocks/>
          </p:cNvPicPr>
          <p:nvPr/>
        </p:nvPicPr>
        <p:blipFill>
          <a:blip r:embed="rId2">
            <a:alphaModFix amt="31907"/>
            <a:extLst/>
          </a:blip>
          <a:stretch>
            <a:fillRect/>
          </a:stretch>
        </p:blipFill>
        <p:spPr>
          <a:xfrm rot="5942525">
            <a:off x="6208692" y="1492029"/>
            <a:ext cx="506911" cy="2592061"/>
          </a:xfrm>
          <a:prstGeom prst="rect">
            <a:avLst/>
          </a:prstGeom>
          <a:ln w="12700">
            <a:miter lim="400000"/>
          </a:ln>
        </p:spPr>
      </p:pic>
      <p:pic>
        <p:nvPicPr>
          <p:cNvPr id="80" name="Picture1.png" descr="Picture1.png">
            <a:extLst>
              <a:ext uri="{FF2B5EF4-FFF2-40B4-BE49-F238E27FC236}">
                <a16:creationId xmlns:a16="http://schemas.microsoft.com/office/drawing/2014/main" id="{647052BE-BF86-4D4C-B71E-0BF892516496}"/>
              </a:ext>
            </a:extLst>
          </p:cNvPr>
          <p:cNvPicPr>
            <a:picLocks/>
          </p:cNvPicPr>
          <p:nvPr/>
        </p:nvPicPr>
        <p:blipFill>
          <a:blip r:embed="rId2">
            <a:alphaModFix amt="31907"/>
            <a:extLst/>
          </a:blip>
          <a:stretch>
            <a:fillRect/>
          </a:stretch>
        </p:blipFill>
        <p:spPr>
          <a:xfrm rot="5942525">
            <a:off x="6445915" y="4019703"/>
            <a:ext cx="506911" cy="2592061"/>
          </a:xfrm>
          <a:prstGeom prst="rect">
            <a:avLst/>
          </a:prstGeom>
          <a:ln w="12700">
            <a:miter lim="400000"/>
          </a:ln>
        </p:spPr>
      </p:pic>
      <p:sp>
        <p:nvSpPr>
          <p:cNvPr id="65" name="Shape">
            <a:extLst>
              <a:ext uri="{FF2B5EF4-FFF2-40B4-BE49-F238E27FC236}">
                <a16:creationId xmlns:a16="http://schemas.microsoft.com/office/drawing/2014/main" id="{D5EA442C-48D6-4DC3-B6F6-F9D69A1CC3EB}"/>
              </a:ext>
            </a:extLst>
          </p:cNvPr>
          <p:cNvSpPr/>
          <p:nvPr/>
        </p:nvSpPr>
        <p:spPr>
          <a:xfrm flipH="1">
            <a:off x="5694285" y="4130896"/>
            <a:ext cx="6445995" cy="12269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4" name="Shape">
            <a:extLst>
              <a:ext uri="{FF2B5EF4-FFF2-40B4-BE49-F238E27FC236}">
                <a16:creationId xmlns:a16="http://schemas.microsoft.com/office/drawing/2014/main" id="{1EB251E7-981E-42A3-9E26-C78411FC5E9C}"/>
              </a:ext>
            </a:extLst>
          </p:cNvPr>
          <p:cNvSpPr/>
          <p:nvPr/>
        </p:nvSpPr>
        <p:spPr>
          <a:xfrm>
            <a:off x="5753038" y="1591895"/>
            <a:ext cx="6453475" cy="13060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grpSp>
        <p:nvGrpSpPr>
          <p:cNvPr id="18" name="Group">
            <a:extLst>
              <a:ext uri="{FF2B5EF4-FFF2-40B4-BE49-F238E27FC236}">
                <a16:creationId xmlns:a16="http://schemas.microsoft.com/office/drawing/2014/main" id="{C30DF6E1-F9C5-4955-87BD-6119B4A2298F}"/>
              </a:ext>
            </a:extLst>
          </p:cNvPr>
          <p:cNvGrpSpPr/>
          <p:nvPr/>
        </p:nvGrpSpPr>
        <p:grpSpPr>
          <a:xfrm>
            <a:off x="4919099" y="-1484556"/>
            <a:ext cx="843761" cy="8189320"/>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7" name="Picture1.png" descr="Picture1.png">
            <a:extLst>
              <a:ext uri="{FF2B5EF4-FFF2-40B4-BE49-F238E27FC236}">
                <a16:creationId xmlns:a16="http://schemas.microsoft.com/office/drawing/2014/main" id="{124E39C1-834D-4869-9588-6CB3B20519D8}"/>
              </a:ext>
            </a:extLst>
          </p:cNvPr>
          <p:cNvPicPr>
            <a:picLocks/>
          </p:cNvPicPr>
          <p:nvPr/>
        </p:nvPicPr>
        <p:blipFill>
          <a:blip r:embed="rId2">
            <a:alphaModFix amt="31907"/>
            <a:extLst/>
          </a:blip>
          <a:stretch>
            <a:fillRect/>
          </a:stretch>
        </p:blipFill>
        <p:spPr>
          <a:xfrm rot="15634495" flipH="1">
            <a:off x="7918340" y="968421"/>
            <a:ext cx="420901" cy="2661439"/>
          </a:xfrm>
          <a:prstGeom prst="rect">
            <a:avLst/>
          </a:prstGeom>
          <a:ln w="12700">
            <a:miter lim="400000"/>
          </a:ln>
        </p:spPr>
      </p:pic>
      <p:pic>
        <p:nvPicPr>
          <p:cNvPr id="68" name="Picture1.png" descr="Picture1.png">
            <a:extLst>
              <a:ext uri="{FF2B5EF4-FFF2-40B4-BE49-F238E27FC236}">
                <a16:creationId xmlns:a16="http://schemas.microsoft.com/office/drawing/2014/main" id="{FFFEB28F-65F6-4A8A-A218-7A821853BDBF}"/>
              </a:ext>
            </a:extLst>
          </p:cNvPr>
          <p:cNvPicPr>
            <a:picLocks/>
          </p:cNvPicPr>
          <p:nvPr/>
        </p:nvPicPr>
        <p:blipFill>
          <a:blip r:embed="rId2">
            <a:alphaModFix amt="31907"/>
            <a:extLst/>
          </a:blip>
          <a:stretch>
            <a:fillRect/>
          </a:stretch>
        </p:blipFill>
        <p:spPr>
          <a:xfrm rot="15634495" flipH="1">
            <a:off x="3969578" y="2549639"/>
            <a:ext cx="445975" cy="2614597"/>
          </a:xfrm>
          <a:prstGeom prst="rect">
            <a:avLst/>
          </a:prstGeom>
          <a:ln w="12700">
            <a:miter lim="400000"/>
          </a:ln>
        </p:spPr>
      </p:pic>
      <p:sp>
        <p:nvSpPr>
          <p:cNvPr id="69" name="Shape">
            <a:extLst>
              <a:ext uri="{FF2B5EF4-FFF2-40B4-BE49-F238E27FC236}">
                <a16:creationId xmlns:a16="http://schemas.microsoft.com/office/drawing/2014/main" id="{6ABBFF25-CDF8-408A-8D45-B9E355A76F5B}"/>
              </a:ext>
            </a:extLst>
          </p:cNvPr>
          <p:cNvSpPr/>
          <p:nvPr/>
        </p:nvSpPr>
        <p:spPr>
          <a:xfrm>
            <a:off x="4917621" y="1763090"/>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0" name="Shape">
            <a:extLst>
              <a:ext uri="{FF2B5EF4-FFF2-40B4-BE49-F238E27FC236}">
                <a16:creationId xmlns:a16="http://schemas.microsoft.com/office/drawing/2014/main" id="{58AC559B-7B20-4C5D-8557-CED58F93B8F2}"/>
              </a:ext>
            </a:extLst>
          </p:cNvPr>
          <p:cNvSpPr/>
          <p:nvPr/>
        </p:nvSpPr>
        <p:spPr>
          <a:xfrm>
            <a:off x="-51466" y="2769479"/>
            <a:ext cx="4973875" cy="14103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71" name="Shape">
            <a:extLst>
              <a:ext uri="{FF2B5EF4-FFF2-40B4-BE49-F238E27FC236}">
                <a16:creationId xmlns:a16="http://schemas.microsoft.com/office/drawing/2014/main" id="{67E190F5-D2ED-4C57-944C-414E32C10A19}"/>
              </a:ext>
            </a:extLst>
          </p:cNvPr>
          <p:cNvSpPr/>
          <p:nvPr/>
        </p:nvSpPr>
        <p:spPr>
          <a:xfrm>
            <a:off x="4917531" y="3005957"/>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2" name="TextBox 36">
            <a:extLst>
              <a:ext uri="{FF2B5EF4-FFF2-40B4-BE49-F238E27FC236}">
                <a16:creationId xmlns:a16="http://schemas.microsoft.com/office/drawing/2014/main" id="{D9C004BD-A166-44E8-BF6F-E30F5387CA39}"/>
              </a:ext>
            </a:extLst>
          </p:cNvPr>
          <p:cNvSpPr txBox="1"/>
          <p:nvPr/>
        </p:nvSpPr>
        <p:spPr>
          <a:xfrm>
            <a:off x="5097686" y="1899659"/>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4</a:t>
            </a:r>
            <a:endParaRPr dirty="0"/>
          </a:p>
        </p:txBody>
      </p:sp>
      <p:sp>
        <p:nvSpPr>
          <p:cNvPr id="73" name="TextBox 36">
            <a:extLst>
              <a:ext uri="{FF2B5EF4-FFF2-40B4-BE49-F238E27FC236}">
                <a16:creationId xmlns:a16="http://schemas.microsoft.com/office/drawing/2014/main" id="{6D5FFA7C-76DA-4BF4-8A27-DA3AF4E40FF8}"/>
              </a:ext>
            </a:extLst>
          </p:cNvPr>
          <p:cNvSpPr txBox="1"/>
          <p:nvPr/>
        </p:nvSpPr>
        <p:spPr>
          <a:xfrm>
            <a:off x="5092300" y="3140162"/>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5</a:t>
            </a:r>
            <a:endParaRPr dirty="0"/>
          </a:p>
        </p:txBody>
      </p:sp>
      <p:sp>
        <p:nvSpPr>
          <p:cNvPr id="75" name="Rectángulo 74">
            <a:extLst>
              <a:ext uri="{FF2B5EF4-FFF2-40B4-BE49-F238E27FC236}">
                <a16:creationId xmlns:a16="http://schemas.microsoft.com/office/drawing/2014/main" id="{4A589643-3647-46E1-B631-7BD2943C0A03}"/>
              </a:ext>
            </a:extLst>
          </p:cNvPr>
          <p:cNvSpPr/>
          <p:nvPr/>
        </p:nvSpPr>
        <p:spPr>
          <a:xfrm>
            <a:off x="5963258" y="1608450"/>
            <a:ext cx="5972106" cy="1261884"/>
          </a:xfrm>
          <a:prstGeom prst="rect">
            <a:avLst/>
          </a:prstGeom>
        </p:spPr>
        <p:txBody>
          <a:bodyPr wrap="square">
            <a:spAutoFit/>
          </a:bodyPr>
          <a:lstStyle/>
          <a:p>
            <a:pPr lvl="0" algn="ctr"/>
            <a:r>
              <a:rPr lang="es-ES" sz="2000" dirty="0">
                <a:solidFill>
                  <a:schemeClr val="bg1"/>
                </a:solidFill>
              </a:rPr>
              <a:t>Gestión conjunta de estrategias para el cumplimiento de metas de acuerdo a capacidad operativa de Regionales y centros Zonales. </a:t>
            </a:r>
          </a:p>
          <a:p>
            <a:pPr lvl="0" algn="ctr"/>
            <a:r>
              <a:rPr lang="es-ES" sz="1600" dirty="0">
                <a:solidFill>
                  <a:schemeClr val="bg1"/>
                </a:solidFill>
              </a:rPr>
              <a:t>(Orientación y acompañamiento en sitio y virtual) </a:t>
            </a:r>
            <a:r>
              <a:rPr lang="es-CO" sz="1600" dirty="0">
                <a:solidFill>
                  <a:schemeClr val="bg1"/>
                </a:solidFill>
              </a:rPr>
              <a:t> </a:t>
            </a:r>
            <a:endParaRPr lang="es-CO" sz="2000" dirty="0">
              <a:solidFill>
                <a:schemeClr val="bg1"/>
              </a:solidFill>
            </a:endParaRPr>
          </a:p>
        </p:txBody>
      </p:sp>
      <p:sp>
        <p:nvSpPr>
          <p:cNvPr id="76" name="Rectángulo 75">
            <a:extLst>
              <a:ext uri="{FF2B5EF4-FFF2-40B4-BE49-F238E27FC236}">
                <a16:creationId xmlns:a16="http://schemas.microsoft.com/office/drawing/2014/main" id="{4D255429-0D51-48A1-9D27-9CCB96920B86}"/>
              </a:ext>
            </a:extLst>
          </p:cNvPr>
          <p:cNvSpPr/>
          <p:nvPr/>
        </p:nvSpPr>
        <p:spPr>
          <a:xfrm>
            <a:off x="45203" y="2801782"/>
            <a:ext cx="4773217" cy="1261884"/>
          </a:xfrm>
          <a:prstGeom prst="rect">
            <a:avLst/>
          </a:prstGeom>
        </p:spPr>
        <p:txBody>
          <a:bodyPr wrap="square">
            <a:spAutoFit/>
          </a:bodyPr>
          <a:lstStyle/>
          <a:p>
            <a:pPr algn="ctr"/>
            <a:r>
              <a:rPr lang="es-ES" sz="2000" dirty="0">
                <a:solidFill>
                  <a:schemeClr val="bg1"/>
                </a:solidFill>
              </a:rPr>
              <a:t>Resultados de apoyo a la supervisión como insumo para orientar focalización y asignación de recursos </a:t>
            </a:r>
          </a:p>
          <a:p>
            <a:pPr algn="ctr"/>
            <a:r>
              <a:rPr lang="es-ES" sz="1600" dirty="0">
                <a:solidFill>
                  <a:schemeClr val="bg1"/>
                </a:solidFill>
              </a:rPr>
              <a:t>(Cobertura, descuentos)</a:t>
            </a:r>
            <a:endParaRPr lang="es-CO" sz="1600" dirty="0">
              <a:solidFill>
                <a:schemeClr val="bg1"/>
              </a:solidFill>
            </a:endParaRPr>
          </a:p>
        </p:txBody>
      </p:sp>
      <p:sp>
        <p:nvSpPr>
          <p:cNvPr id="77" name="Shape">
            <a:extLst>
              <a:ext uri="{FF2B5EF4-FFF2-40B4-BE49-F238E27FC236}">
                <a16:creationId xmlns:a16="http://schemas.microsoft.com/office/drawing/2014/main" id="{A1120BB2-C5C8-425D-8F4A-87E6CDE953FC}"/>
              </a:ext>
            </a:extLst>
          </p:cNvPr>
          <p:cNvSpPr/>
          <p:nvPr/>
        </p:nvSpPr>
        <p:spPr>
          <a:xfrm flipH="1">
            <a:off x="4906341" y="4237659"/>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8" name="TextBox 36">
            <a:extLst>
              <a:ext uri="{FF2B5EF4-FFF2-40B4-BE49-F238E27FC236}">
                <a16:creationId xmlns:a16="http://schemas.microsoft.com/office/drawing/2014/main" id="{62ACE8BD-29F7-47F1-BD59-9AED396B1125}"/>
              </a:ext>
            </a:extLst>
          </p:cNvPr>
          <p:cNvSpPr txBox="1"/>
          <p:nvPr/>
        </p:nvSpPr>
        <p:spPr>
          <a:xfrm>
            <a:off x="5056059" y="4367037"/>
            <a:ext cx="525544" cy="574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6</a:t>
            </a:r>
            <a:endParaRPr dirty="0"/>
          </a:p>
        </p:txBody>
      </p:sp>
      <p:sp>
        <p:nvSpPr>
          <p:cNvPr id="79" name="Rectángulo 78">
            <a:extLst>
              <a:ext uri="{FF2B5EF4-FFF2-40B4-BE49-F238E27FC236}">
                <a16:creationId xmlns:a16="http://schemas.microsoft.com/office/drawing/2014/main" id="{5D333AAE-B0D3-42E8-90CC-B39A94549C1E}"/>
              </a:ext>
            </a:extLst>
          </p:cNvPr>
          <p:cNvSpPr/>
          <p:nvPr/>
        </p:nvSpPr>
        <p:spPr>
          <a:xfrm>
            <a:off x="5736179" y="4132322"/>
            <a:ext cx="6339309" cy="1200329"/>
          </a:xfrm>
          <a:prstGeom prst="rect">
            <a:avLst/>
          </a:prstGeom>
        </p:spPr>
        <p:txBody>
          <a:bodyPr wrap="square">
            <a:spAutoFit/>
          </a:bodyPr>
          <a:lstStyle/>
          <a:p>
            <a:pPr lvl="0" algn="ctr"/>
            <a:r>
              <a:rPr lang="es-ES" sz="2000" dirty="0">
                <a:solidFill>
                  <a:schemeClr val="bg1"/>
                </a:solidFill>
              </a:rPr>
              <a:t>Gestión conjunta de acciones de mejoramiento a partir de resultados de apoyo a la supervisión junto a SGTAPI.                  </a:t>
            </a:r>
            <a:r>
              <a:rPr lang="es-ES" sz="1600" dirty="0">
                <a:solidFill>
                  <a:schemeClr val="bg1"/>
                </a:solidFill>
              </a:rPr>
              <a:t>(GET, reuniones ejecutivas de retroalimentación y </a:t>
            </a:r>
          </a:p>
          <a:p>
            <a:pPr lvl="0" algn="ctr"/>
            <a:r>
              <a:rPr lang="es-ES" sz="1600" dirty="0">
                <a:solidFill>
                  <a:schemeClr val="bg1"/>
                </a:solidFill>
              </a:rPr>
              <a:t>seguimiento conjunto a casos particulares)</a:t>
            </a:r>
            <a:endParaRPr lang="es-CO" sz="1600" dirty="0">
              <a:solidFill>
                <a:schemeClr val="bg1"/>
              </a:solidFill>
            </a:endParaRPr>
          </a:p>
        </p:txBody>
      </p:sp>
    </p:spTree>
    <p:extLst>
      <p:ext uri="{BB962C8B-B14F-4D97-AF65-F5344CB8AC3E}">
        <p14:creationId xmlns:p14="http://schemas.microsoft.com/office/powerpoint/2010/main" val="27266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p:cTn id="20" dur="500" fill="hold"/>
                                        <p:tgtEl>
                                          <p:spTgt spid="72"/>
                                        </p:tgtEl>
                                        <p:attrNameLst>
                                          <p:attrName>ppt_w</p:attrName>
                                        </p:attrNameLst>
                                      </p:cBhvr>
                                      <p:tavLst>
                                        <p:tav tm="0">
                                          <p:val>
                                            <p:fltVal val="0"/>
                                          </p:val>
                                        </p:tav>
                                        <p:tav tm="100000">
                                          <p:val>
                                            <p:strVal val="#ppt_w"/>
                                          </p:val>
                                        </p:tav>
                                      </p:tavLst>
                                    </p:anim>
                                    <p:anim calcmode="lin" valueType="num">
                                      <p:cBhvr>
                                        <p:cTn id="21" dur="500" fill="hold"/>
                                        <p:tgtEl>
                                          <p:spTgt spid="72"/>
                                        </p:tgtEl>
                                        <p:attrNameLst>
                                          <p:attrName>ppt_h</p:attrName>
                                        </p:attrNameLst>
                                      </p:cBhvr>
                                      <p:tavLst>
                                        <p:tav tm="0">
                                          <p:val>
                                            <p:fltVal val="0"/>
                                          </p:val>
                                        </p:tav>
                                        <p:tav tm="100000">
                                          <p:val>
                                            <p:strVal val="#ppt_h"/>
                                          </p:val>
                                        </p:tav>
                                      </p:tavLst>
                                    </p:anim>
                                    <p:animEffect transition="in" filter="fade">
                                      <p:cBhvr>
                                        <p:cTn id="22" dur="500"/>
                                        <p:tgtEl>
                                          <p:spTgt spid="72"/>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right)">
                                      <p:cBhvr>
                                        <p:cTn id="43" dur="500"/>
                                        <p:tgtEl>
                                          <p:spTgt spid="7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500" fill="hold"/>
                                        <p:tgtEl>
                                          <p:spTgt spid="67"/>
                                        </p:tgtEl>
                                        <p:attrNameLst>
                                          <p:attrName>ppt_w</p:attrName>
                                        </p:attrNameLst>
                                      </p:cBhvr>
                                      <p:tavLst>
                                        <p:tav tm="0">
                                          <p:val>
                                            <p:fltVal val="0"/>
                                          </p:val>
                                        </p:tav>
                                        <p:tav tm="100000">
                                          <p:val>
                                            <p:strVal val="#ppt_w"/>
                                          </p:val>
                                        </p:tav>
                                      </p:tavLst>
                                    </p:anim>
                                    <p:anim calcmode="lin" valueType="num">
                                      <p:cBhvr>
                                        <p:cTn id="52" dur="500" fill="hold"/>
                                        <p:tgtEl>
                                          <p:spTgt spid="67"/>
                                        </p:tgtEl>
                                        <p:attrNameLst>
                                          <p:attrName>ppt_h</p:attrName>
                                        </p:attrNameLst>
                                      </p:cBhvr>
                                      <p:tavLst>
                                        <p:tav tm="0">
                                          <p:val>
                                            <p:fltVal val="0"/>
                                          </p:val>
                                        </p:tav>
                                        <p:tav tm="100000">
                                          <p:val>
                                            <p:strVal val="#ppt_h"/>
                                          </p:val>
                                        </p:tav>
                                      </p:tavLst>
                                    </p:anim>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p:cTn id="58" dur="500" fill="hold"/>
                                        <p:tgtEl>
                                          <p:spTgt spid="77"/>
                                        </p:tgtEl>
                                        <p:attrNameLst>
                                          <p:attrName>ppt_w</p:attrName>
                                        </p:attrNameLst>
                                      </p:cBhvr>
                                      <p:tavLst>
                                        <p:tav tm="0">
                                          <p:val>
                                            <p:fltVal val="0"/>
                                          </p:val>
                                        </p:tav>
                                        <p:tav tm="100000">
                                          <p:val>
                                            <p:strVal val="#ppt_w"/>
                                          </p:val>
                                        </p:tav>
                                      </p:tavLst>
                                    </p:anim>
                                    <p:anim calcmode="lin" valueType="num">
                                      <p:cBhvr>
                                        <p:cTn id="59" dur="500" fill="hold"/>
                                        <p:tgtEl>
                                          <p:spTgt spid="77"/>
                                        </p:tgtEl>
                                        <p:attrNameLst>
                                          <p:attrName>ppt_h</p:attrName>
                                        </p:attrNameLst>
                                      </p:cBhvr>
                                      <p:tavLst>
                                        <p:tav tm="0">
                                          <p:val>
                                            <p:fltVal val="0"/>
                                          </p:val>
                                        </p:tav>
                                        <p:tav tm="100000">
                                          <p:val>
                                            <p:strVal val="#ppt_h"/>
                                          </p:val>
                                        </p:tav>
                                      </p:tavLst>
                                    </p:anim>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p:cTn id="70" dur="500" fill="hold"/>
                                        <p:tgtEl>
                                          <p:spTgt spid="80"/>
                                        </p:tgtEl>
                                        <p:attrNameLst>
                                          <p:attrName>ppt_w</p:attrName>
                                        </p:attrNameLst>
                                      </p:cBhvr>
                                      <p:tavLst>
                                        <p:tav tm="0">
                                          <p:val>
                                            <p:fltVal val="0"/>
                                          </p:val>
                                        </p:tav>
                                        <p:tav tm="100000">
                                          <p:val>
                                            <p:strVal val="#ppt_w"/>
                                          </p:val>
                                        </p:tav>
                                      </p:tavLst>
                                    </p:anim>
                                    <p:anim calcmode="lin" valueType="num">
                                      <p:cBhvr>
                                        <p:cTn id="71" dur="500" fill="hold"/>
                                        <p:tgtEl>
                                          <p:spTgt spid="80"/>
                                        </p:tgtEl>
                                        <p:attrNameLst>
                                          <p:attrName>ppt_h</p:attrName>
                                        </p:attrNameLst>
                                      </p:cBhvr>
                                      <p:tavLst>
                                        <p:tav tm="0">
                                          <p:val>
                                            <p:fltVal val="0"/>
                                          </p:val>
                                        </p:tav>
                                        <p:tav tm="100000">
                                          <p:val>
                                            <p:strVal val="#ppt_h"/>
                                          </p:val>
                                        </p:tav>
                                      </p:tavLst>
                                    </p:anim>
                                    <p:animEffect transition="in" filter="fade">
                                      <p:cBhvr>
                                        <p:cTn id="72" dur="500"/>
                                        <p:tgtEl>
                                          <p:spTgt spid="80"/>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53" presetClass="entr" presetSubtype="16"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anim calcmode="lin" valueType="num">
                                      <p:cBhvr>
                                        <p:cTn id="77" dur="500" fill="hold"/>
                                        <p:tgtEl>
                                          <p:spTgt spid="81"/>
                                        </p:tgtEl>
                                        <p:attrNameLst>
                                          <p:attrName>ppt_w</p:attrName>
                                        </p:attrNameLst>
                                      </p:cBhvr>
                                      <p:tavLst>
                                        <p:tav tm="0">
                                          <p:val>
                                            <p:fltVal val="0"/>
                                          </p:val>
                                        </p:tav>
                                        <p:tav tm="100000">
                                          <p:val>
                                            <p:strVal val="#ppt_w"/>
                                          </p:val>
                                        </p:tav>
                                      </p:tavLst>
                                    </p:anim>
                                    <p:anim calcmode="lin" valueType="num">
                                      <p:cBhvr>
                                        <p:cTn id="78" dur="500" fill="hold"/>
                                        <p:tgtEl>
                                          <p:spTgt spid="81"/>
                                        </p:tgtEl>
                                        <p:attrNameLst>
                                          <p:attrName>ppt_h</p:attrName>
                                        </p:attrNameLst>
                                      </p:cBhvr>
                                      <p:tavLst>
                                        <p:tav tm="0">
                                          <p:val>
                                            <p:fltVal val="0"/>
                                          </p:val>
                                        </p:tav>
                                        <p:tav tm="100000">
                                          <p:val>
                                            <p:strVal val="#ppt_h"/>
                                          </p:val>
                                        </p:tav>
                                      </p:tavLst>
                                    </p:anim>
                                    <p:animEffect transition="in" filter="fade">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66" grpId="0" animBg="1" advAuto="0"/>
      <p:bldP spid="80" grpId="0" animBg="1" advAuto="0"/>
      <p:bldP spid="65" grpId="0" animBg="1"/>
      <p:bldP spid="74" grpId="0" animBg="1"/>
      <p:bldP spid="10" grpId="0" animBg="1" advAuto="0"/>
      <p:bldP spid="67" grpId="0" animBg="1" advAuto="0"/>
      <p:bldP spid="68" grpId="0" animBg="1" advAuto="0"/>
      <p:bldP spid="69" grpId="0" animBg="1"/>
      <p:bldP spid="70" grpId="0" animBg="1" advAuto="0"/>
      <p:bldP spid="71" grpId="0" animBg="1"/>
      <p:bldP spid="72" grpId="0" animBg="1" advAuto="0"/>
      <p:bldP spid="73" grpId="0" animBg="1"/>
      <p:bldP spid="77" grpId="0" animBg="1" advAuto="0"/>
      <p:bldP spid="78" grpId="0"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6"/>
            <a:ext cx="10713492" cy="55372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CONTROL DE LEGALIDAD: </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Recibir por correo electrónico o en físico el documento objeto de control de legalidad, tales como memorandos internos y externos, informes, requerimientos y respuesta a los mismos. </a:t>
            </a:r>
          </a:p>
          <a:p>
            <a:pPr marL="285750" indent="-285750" algn="just">
              <a:buFont typeface="Wingdings" panose="05000000000000000000" pitchFamily="2" charset="2"/>
              <a:buChar char="Ø"/>
            </a:pPr>
            <a:r>
              <a:rPr lang="es-CO" dirty="0"/>
              <a:t>Revisión de los documentos los cuales deben contener el análisis técnico por parte de cada responsable, de allí que desde el Equipo Jurídico se hará la revisión en términos de oportunidad (acatando los términos consagrados por norma y procedimientos internos de la Entidad) claridad, precisión, congruencia y objetividad; de no cumplir con lo señalado será devuelto para ajustar.  </a:t>
            </a:r>
          </a:p>
          <a:p>
            <a:pPr marL="285750" indent="-285750" algn="just">
              <a:buFont typeface="Wingdings" panose="05000000000000000000" pitchFamily="2" charset="2"/>
              <a:buChar char="Ø"/>
            </a:pPr>
            <a:r>
              <a:rPr lang="es-CO" dirty="0"/>
              <a:t>Hay que destacar que, por cada insumo si este es aportado por una Regional debe constar el respectivo correo electrónico o memorando.</a:t>
            </a:r>
          </a:p>
          <a:p>
            <a:pPr marL="285750" indent="-285750" algn="just">
              <a:buFont typeface="Wingdings" panose="05000000000000000000" pitchFamily="2" charset="2"/>
              <a:buChar char="Ø"/>
            </a:pPr>
            <a:r>
              <a:rPr lang="es-CO" dirty="0"/>
              <a:t>En el oficio para el solicitante inicial se debe colocar las preguntas o situaciones manifestadas por el ciudadano y, posteriormente se incorpora la respuesta. </a:t>
            </a:r>
          </a:p>
          <a:p>
            <a:pPr marL="285750" indent="-285750" algn="just">
              <a:buFont typeface="Wingdings" panose="05000000000000000000" pitchFamily="2" charset="2"/>
              <a:buChar char="Ø"/>
            </a:pPr>
            <a:r>
              <a:rPr lang="es-CO" dirty="0"/>
              <a:t>Establecer claramente los antecedentes y los soportes de la gestión previa a la respuesta.</a:t>
            </a:r>
          </a:p>
          <a:p>
            <a:pPr marL="285750" indent="-285750" algn="just">
              <a:buFont typeface="Wingdings" panose="05000000000000000000" pitchFamily="2" charset="2"/>
              <a:buChar char="Ø"/>
            </a:pPr>
            <a:r>
              <a:rPr lang="es-CO" dirty="0"/>
              <a:t>Remitir la información requerida (física o magnética) para la revisión de legalidad y proceso de firma.</a:t>
            </a:r>
          </a:p>
          <a:p>
            <a:pPr marL="285750" indent="-285750" algn="just">
              <a:buFont typeface="Wingdings" panose="05000000000000000000" pitchFamily="2" charset="2"/>
              <a:buChar char="Ø"/>
            </a:pPr>
            <a:r>
              <a:rPr lang="es-CO" dirty="0"/>
              <a:t>Señalar claramente: quién elaboró, quién proporcionó insumos (cuando corresponda), quién realizó la revisión de legalidad, quién aprueba (líder)</a:t>
            </a:r>
          </a:p>
          <a:p>
            <a:pPr marL="285750" indent="-285750" algn="just">
              <a:buFont typeface="Wingdings" panose="05000000000000000000" pitchFamily="2" charset="2"/>
              <a:buChar char="Ø"/>
            </a:pPr>
            <a:r>
              <a:rPr lang="es-CO" dirty="0"/>
              <a:t>Remitir respuesta a los solicitantes para posterior impresión, visto bueno y firma de la Subdirectora de Operación.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5"/>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58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7"/>
            <a:ext cx="10713492" cy="193268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COMISIONES:</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Deberán estar establecidas en el plan mensual de comisiones.</a:t>
            </a:r>
          </a:p>
          <a:p>
            <a:pPr marL="285750" indent="-285750" algn="just">
              <a:buFont typeface="Wingdings" panose="05000000000000000000" pitchFamily="2" charset="2"/>
              <a:buChar char="Ø"/>
            </a:pPr>
            <a:r>
              <a:rPr lang="es-CO" dirty="0"/>
              <a:t>Las comisiones extraordinarias deben ser por cosas que se escapan al control del ICBF, y no faltas de planeación.</a:t>
            </a:r>
          </a:p>
          <a:p>
            <a:pPr marL="285750" indent="-285750" algn="just">
              <a:buFont typeface="Wingdings" panose="05000000000000000000" pitchFamily="2" charset="2"/>
              <a:buChar char="Ø"/>
            </a:pPr>
            <a:r>
              <a:rPr lang="es-CO" dirty="0"/>
              <a:t>Establecer claramente la agenda que tendrá el comisionado</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7"/>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
        <p:nvSpPr>
          <p:cNvPr id="9" name="Rectángulo 8">
            <a:extLst>
              <a:ext uri="{FF2B5EF4-FFF2-40B4-BE49-F238E27FC236}">
                <a16:creationId xmlns:a16="http://schemas.microsoft.com/office/drawing/2014/main" id="{B58B8DC9-2FE1-4488-BB41-58CA6E35AC19}"/>
              </a:ext>
            </a:extLst>
          </p:cNvPr>
          <p:cNvSpPr/>
          <p:nvPr/>
        </p:nvSpPr>
        <p:spPr>
          <a:xfrm>
            <a:off x="1186263" y="3213686"/>
            <a:ext cx="10713492" cy="16381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LEGALIZACIÓN DE LAS COMISIONES:</a:t>
            </a:r>
          </a:p>
          <a:p>
            <a:endParaRPr lang="es-CO" dirty="0"/>
          </a:p>
          <a:p>
            <a:r>
              <a:rPr lang="es-CO" dirty="0"/>
              <a:t>Los informes deberán ser detallados y corresponder con la agenda planteada en la solicitud de comisión. Así mismo, deberá señalar las actividades que se realizaron, logros y compromisos que se acordaron.</a:t>
            </a:r>
          </a:p>
          <a:p>
            <a:r>
              <a:rPr lang="es-CO" dirty="0"/>
              <a:t>Debe reposar el informe en la NAS.</a:t>
            </a:r>
          </a:p>
        </p:txBody>
      </p:sp>
      <p:sp>
        <p:nvSpPr>
          <p:cNvPr id="10" name="Rectángulo 9">
            <a:extLst>
              <a:ext uri="{FF2B5EF4-FFF2-40B4-BE49-F238E27FC236}">
                <a16:creationId xmlns:a16="http://schemas.microsoft.com/office/drawing/2014/main" id="{422BB274-32CD-4D45-BD7A-7897490AADEF}"/>
              </a:ext>
            </a:extLst>
          </p:cNvPr>
          <p:cNvSpPr/>
          <p:nvPr/>
        </p:nvSpPr>
        <p:spPr>
          <a:xfrm>
            <a:off x="1186263" y="5110257"/>
            <a:ext cx="10713492" cy="147607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TRÁMITE DE FIRMAS:</a:t>
            </a:r>
          </a:p>
          <a:p>
            <a:endParaRPr lang="es-CO" b="1" dirty="0">
              <a:effectLst>
                <a:outerShdw blurRad="38100" dist="38100" dir="2700000" algn="tl">
                  <a:srgbClr val="000000">
                    <a:alpha val="43137"/>
                  </a:srgbClr>
                </a:outerShdw>
              </a:effectLst>
            </a:endParaRPr>
          </a:p>
          <a:p>
            <a:r>
              <a:rPr lang="es-CO" dirty="0"/>
              <a:t>La revisión en firmas es un trámite que se puede demorar un día. Por lo cual se debe plantear la respuesta con suficiente anticipación.</a:t>
            </a:r>
          </a:p>
        </p:txBody>
      </p:sp>
    </p:spTree>
    <p:extLst>
      <p:ext uri="{BB962C8B-B14F-4D97-AF65-F5344CB8AC3E}">
        <p14:creationId xmlns:p14="http://schemas.microsoft.com/office/powerpoint/2010/main" val="353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741715" y="2225773"/>
            <a:ext cx="9983869" cy="24064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PAGOS MENSUALES CONTRATISTAS DE PRESTACIÓN DE SERVICIOS:</a:t>
            </a:r>
          </a:p>
          <a:p>
            <a:pPr marL="285750" indent="-285750" algn="just">
              <a:buFont typeface="Wingdings" panose="05000000000000000000" pitchFamily="2" charset="2"/>
              <a:buChar char="Ø"/>
            </a:pPr>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El informe mensual debe dar cuenta, de manera detallada del cumplimiento de las obligaciones contractuales. Por ej. si se hicieron reuniones, colocar fecha, lugar, convocados, temas tratados y resultado. Si se trata de documentos: ruta en donde se encuentra el documento, etc.</a:t>
            </a:r>
          </a:p>
          <a:p>
            <a:pPr marL="285750" indent="-285750" algn="just">
              <a:buFont typeface="Wingdings" panose="05000000000000000000" pitchFamily="2" charset="2"/>
              <a:buChar char="Ø"/>
            </a:pPr>
            <a:r>
              <a:rPr lang="es-CO" dirty="0"/>
              <a:t>Debe estar con Visto Bueno del Líder.</a:t>
            </a:r>
          </a:p>
          <a:p>
            <a:pPr marL="285750" indent="-285750" algn="just">
              <a:buFont typeface="Wingdings" panose="05000000000000000000" pitchFamily="2" charset="2"/>
              <a:buChar char="Ø"/>
            </a:pPr>
            <a:r>
              <a:rPr lang="es-CO" dirty="0"/>
              <a:t>Especial atención a la ortografía.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390849" y="2225773"/>
            <a:ext cx="1176696" cy="2406454"/>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9395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7C00C8-EE65-DE46-AE28-85297FE6E1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980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rPr>
              <a:t>FUNCIONES</a:t>
            </a:r>
          </a:p>
        </p:txBody>
      </p:sp>
      <p:sp>
        <p:nvSpPr>
          <p:cNvPr id="4" name="Rectángulo 3">
            <a:extLst>
              <a:ext uri="{FF2B5EF4-FFF2-40B4-BE49-F238E27FC236}">
                <a16:creationId xmlns:a16="http://schemas.microsoft.com/office/drawing/2014/main" id="{4E3626A4-4E8A-49D2-82EE-6A7D99ADBFA2}"/>
              </a:ext>
            </a:extLst>
          </p:cNvPr>
          <p:cNvSpPr/>
          <p:nvPr/>
        </p:nvSpPr>
        <p:spPr>
          <a:xfrm>
            <a:off x="7120453" y="2955458"/>
            <a:ext cx="4315057" cy="1015663"/>
          </a:xfrm>
          <a:prstGeom prst="rect">
            <a:avLst/>
          </a:prstGeom>
        </p:spPr>
        <p:txBody>
          <a:bodyPr wrap="square">
            <a:spAutoFit/>
          </a:bodyPr>
          <a:lstStyle/>
          <a:p>
            <a:pPr algn="ctr"/>
            <a:r>
              <a:rPr lang="es-CO" sz="6000" b="1" dirty="0">
                <a:solidFill>
                  <a:srgbClr val="346232"/>
                </a:solidFill>
              </a:rPr>
              <a:t>PRIMERA</a:t>
            </a:r>
          </a:p>
        </p:txBody>
      </p:sp>
      <p:sp>
        <p:nvSpPr>
          <p:cNvPr id="5" name="Rectángulo 4">
            <a:extLst>
              <a:ext uri="{FF2B5EF4-FFF2-40B4-BE49-F238E27FC236}">
                <a16:creationId xmlns:a16="http://schemas.microsoft.com/office/drawing/2014/main" id="{F3C8D9C2-401A-4F3B-84FF-6DFC3DF5EDA1}"/>
              </a:ext>
            </a:extLst>
          </p:cNvPr>
          <p:cNvSpPr/>
          <p:nvPr/>
        </p:nvSpPr>
        <p:spPr>
          <a:xfrm>
            <a:off x="8078196" y="2773074"/>
            <a:ext cx="2399568" cy="523220"/>
          </a:xfrm>
          <a:prstGeom prst="rect">
            <a:avLst/>
          </a:prstGeom>
        </p:spPr>
        <p:txBody>
          <a:bodyPr wrap="none">
            <a:spAutoFit/>
          </a:bodyPr>
          <a:lstStyle/>
          <a:p>
            <a:pPr algn="ctr"/>
            <a:r>
              <a:rPr lang="es-CO" sz="2800" b="1" dirty="0">
                <a:solidFill>
                  <a:srgbClr val="346232"/>
                </a:solidFill>
              </a:rPr>
              <a:t>DIRECCIÓN DE </a:t>
            </a:r>
          </a:p>
        </p:txBody>
      </p:sp>
      <p:sp>
        <p:nvSpPr>
          <p:cNvPr id="6" name="Rectángulo 5">
            <a:extLst>
              <a:ext uri="{FF2B5EF4-FFF2-40B4-BE49-F238E27FC236}">
                <a16:creationId xmlns:a16="http://schemas.microsoft.com/office/drawing/2014/main" id="{656E791A-3050-42C4-A4E4-AF8F6E2F0F77}"/>
              </a:ext>
            </a:extLst>
          </p:cNvPr>
          <p:cNvSpPr/>
          <p:nvPr/>
        </p:nvSpPr>
        <p:spPr>
          <a:xfrm>
            <a:off x="7903439" y="3551104"/>
            <a:ext cx="2952283" cy="923330"/>
          </a:xfrm>
          <a:prstGeom prst="rect">
            <a:avLst/>
          </a:prstGeom>
        </p:spPr>
        <p:txBody>
          <a:bodyPr wrap="none">
            <a:spAutoFit/>
          </a:bodyPr>
          <a:lstStyle/>
          <a:p>
            <a:pPr algn="ctr"/>
            <a:r>
              <a:rPr lang="es-CO" sz="5400" b="1" dirty="0">
                <a:solidFill>
                  <a:srgbClr val="346232"/>
                </a:solidFill>
              </a:rPr>
              <a:t>INFANCIA</a:t>
            </a:r>
          </a:p>
        </p:txBody>
      </p:sp>
    </p:spTree>
    <p:extLst>
      <p:ext uri="{BB962C8B-B14F-4D97-AF65-F5344CB8AC3E}">
        <p14:creationId xmlns:p14="http://schemas.microsoft.com/office/powerpoint/2010/main" val="214097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7062960" y="147176"/>
            <a:ext cx="3768980" cy="830997"/>
          </a:xfrm>
          <a:prstGeom prst="rect">
            <a:avLst/>
          </a:prstGeom>
        </p:spPr>
        <p:txBody>
          <a:bodyPr wrap="none">
            <a:spAutoFit/>
          </a:bodyPr>
          <a:lstStyle/>
          <a:p>
            <a:pPr algn="ctr"/>
            <a:r>
              <a:rPr lang="es-CO" sz="4800" b="1" dirty="0">
                <a:solidFill>
                  <a:srgbClr val="346232"/>
                </a:solidFill>
              </a:rPr>
              <a:t>Funciones DPI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6</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206377" y="4232811"/>
            <a:ext cx="2828324" cy="964256"/>
            <a:chOff x="165037" y="3235546"/>
            <a:chExt cx="2828324" cy="964256"/>
          </a:xfrm>
        </p:grpSpPr>
        <p:sp>
          <p:nvSpPr>
            <p:cNvPr id="22" name="TextBox 86">
              <a:extLst>
                <a:ext uri="{FF2B5EF4-FFF2-40B4-BE49-F238E27FC236}">
                  <a16:creationId xmlns:a16="http://schemas.microsoft.com/office/drawing/2014/main" id="{DC6DE25A-C1B8-4D43-A2E9-DBA2A2B5C5CD}"/>
                </a:ext>
              </a:extLst>
            </p:cNvPr>
            <p:cNvSpPr txBox="1"/>
            <p:nvPr/>
          </p:nvSpPr>
          <p:spPr>
            <a:xfrm>
              <a:off x="1077580" y="3235546"/>
              <a:ext cx="1915781" cy="461665"/>
            </a:xfrm>
            <a:prstGeom prst="rect">
              <a:avLst/>
            </a:prstGeom>
            <a:noFill/>
          </p:spPr>
          <p:txBody>
            <a:bodyPr wrap="none" rtlCol="0" anchor="b">
              <a:spAutoFit/>
            </a:bodyPr>
            <a:lstStyle/>
            <a:p>
              <a:pPr algn="r"/>
              <a:r>
                <a:rPr lang="en-US" sz="2400" b="1" cap="all" noProof="1">
                  <a:solidFill>
                    <a:schemeClr val="tx2"/>
                  </a:solidFill>
                </a:rPr>
                <a:t>Implementa</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523220"/>
            </a:xfrm>
            <a:prstGeom prst="rect">
              <a:avLst/>
            </a:prstGeom>
          </p:spPr>
          <p:txBody>
            <a:bodyPr wrap="square">
              <a:spAutoFit/>
            </a:bodyPr>
            <a:lstStyle/>
            <a:p>
              <a:pPr algn="r"/>
              <a:r>
                <a:rPr lang="en-US" sz="1400" noProof="1">
                  <a:latin typeface="Arial Narrow" panose="020B0606020202030204" pitchFamily="34" charset="0"/>
                </a:rPr>
                <a:t>Políticas – Planes</a:t>
              </a:r>
            </a:p>
            <a:p>
              <a:pPr algn="r"/>
              <a:r>
                <a:rPr lang="en-US" sz="1400" noProof="1">
                  <a:latin typeface="Arial Narrow" panose="020B0606020202030204" pitchFamily="34" charset="0"/>
                </a:rPr>
                <a:t>Proyectos y Programas definidos</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90406" y="2304124"/>
            <a:ext cx="3935727" cy="1826031"/>
            <a:chOff x="165037" y="3235546"/>
            <a:chExt cx="2551177" cy="1826031"/>
          </a:xfrm>
        </p:grpSpPr>
        <p:sp>
          <p:nvSpPr>
            <p:cNvPr id="25" name="TextBox 93">
              <a:extLst>
                <a:ext uri="{FF2B5EF4-FFF2-40B4-BE49-F238E27FC236}">
                  <a16:creationId xmlns:a16="http://schemas.microsoft.com/office/drawing/2014/main" id="{91065DA9-6AE2-4BA6-BD49-7FBAAF90BB14}"/>
                </a:ext>
              </a:extLst>
            </p:cNvPr>
            <p:cNvSpPr txBox="1"/>
            <p:nvPr/>
          </p:nvSpPr>
          <p:spPr>
            <a:xfrm>
              <a:off x="165037" y="3235546"/>
              <a:ext cx="2322723" cy="461665"/>
            </a:xfrm>
            <a:prstGeom prst="rect">
              <a:avLst/>
            </a:prstGeom>
            <a:noFill/>
          </p:spPr>
          <p:txBody>
            <a:bodyPr wrap="none" rtlCol="0" anchor="b">
              <a:spAutoFit/>
            </a:bodyPr>
            <a:lstStyle/>
            <a:p>
              <a:pPr algn="ctr"/>
              <a:r>
                <a:rPr lang="en-US" sz="2400" b="1" cap="all" noProof="1">
                  <a:solidFill>
                    <a:schemeClr val="accent2"/>
                  </a:solidFill>
                </a:rPr>
                <a:t>defiNIcion ESTRUCTURAL</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384995"/>
            </a:xfrm>
            <a:prstGeom prst="rect">
              <a:avLst/>
            </a:prstGeom>
          </p:spPr>
          <p:txBody>
            <a:bodyPr wrap="square">
              <a:spAutoFit/>
            </a:bodyPr>
            <a:lstStyle/>
            <a:p>
              <a:pPr algn="ctr"/>
              <a:r>
                <a:rPr lang="en-US" sz="1400" noProof="1">
                  <a:latin typeface="Arial Narrow" panose="020B0606020202030204" pitchFamily="34" charset="0"/>
                </a:rPr>
                <a:t>Lineamientos Operativos</a:t>
              </a:r>
            </a:p>
            <a:p>
              <a:pPr algn="ctr"/>
              <a:r>
                <a:rPr lang="en-US" sz="1400" noProof="1">
                  <a:latin typeface="Arial Narrow" panose="020B0606020202030204" pitchFamily="34" charset="0"/>
                </a:rPr>
                <a:t>Acciones para la implementación de la Política</a:t>
              </a:r>
            </a:p>
            <a:p>
              <a:pPr algn="ctr"/>
              <a:r>
                <a:rPr lang="en-US" sz="1400" noProof="1">
                  <a:latin typeface="Arial Narrow" panose="020B0606020202030204" pitchFamily="34" charset="0"/>
                </a:rPr>
                <a:t>Criterios (Operativos y de análisis)</a:t>
              </a:r>
            </a:p>
            <a:p>
              <a:pPr algn="ctr"/>
              <a:r>
                <a:rPr lang="en-US" sz="1400" noProof="1">
                  <a:latin typeface="Arial Narrow" panose="020B0606020202030204" pitchFamily="34" charset="0"/>
                </a:rPr>
                <a:t>Referentes de Calidad</a:t>
              </a:r>
            </a:p>
            <a:p>
              <a:pPr algn="ctr"/>
              <a:r>
                <a:rPr lang="en-US" sz="1400" noProof="1">
                  <a:latin typeface="Arial Narrow" panose="020B0606020202030204" pitchFamily="34" charset="0"/>
                </a:rPr>
                <a:t>Estrategias de AT</a:t>
              </a:r>
            </a:p>
            <a:p>
              <a:pPr algn="ctr"/>
              <a:r>
                <a:rPr lang="en-US" sz="1400" noProof="1">
                  <a:latin typeface="Arial Narrow" panose="020B0606020202030204" pitchFamily="34" charset="0"/>
                </a:rPr>
                <a:t>Esquemas de Operación</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34" name="Rectángulo 33">
            <a:extLst>
              <a:ext uri="{FF2B5EF4-FFF2-40B4-BE49-F238E27FC236}">
                <a16:creationId xmlns:a16="http://schemas.microsoft.com/office/drawing/2014/main" id="{35D28740-DCA9-4437-ADAB-F941D9BCB7F3}"/>
              </a:ext>
            </a:extLst>
          </p:cNvPr>
          <p:cNvSpPr/>
          <p:nvPr/>
        </p:nvSpPr>
        <p:spPr>
          <a:xfrm>
            <a:off x="8471826" y="926766"/>
            <a:ext cx="2297424" cy="369332"/>
          </a:xfrm>
          <a:prstGeom prst="rect">
            <a:avLst/>
          </a:prstGeom>
        </p:spPr>
        <p:txBody>
          <a:bodyPr wrap="none">
            <a:spAutoFit/>
          </a:bodyPr>
          <a:lstStyle/>
          <a:p>
            <a:r>
              <a:rPr lang="es-CO" b="1" dirty="0">
                <a:solidFill>
                  <a:srgbClr val="346232"/>
                </a:solidFill>
              </a:rPr>
              <a:t>(Decreto 987 de 2012)</a:t>
            </a:r>
            <a:endParaRPr lang="es-CO" dirty="0"/>
          </a:p>
        </p:txBody>
      </p:sp>
    </p:spTree>
    <p:extLst>
      <p:ext uri="{BB962C8B-B14F-4D97-AF65-F5344CB8AC3E}">
        <p14:creationId xmlns:p14="http://schemas.microsoft.com/office/powerpoint/2010/main" val="7910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225506" y="159929"/>
            <a:ext cx="4454682" cy="830997"/>
          </a:xfrm>
          <a:prstGeom prst="rect">
            <a:avLst/>
          </a:prstGeom>
        </p:spPr>
        <p:txBody>
          <a:bodyPr wrap="none">
            <a:spAutoFit/>
          </a:bodyPr>
          <a:lstStyle/>
          <a:p>
            <a:pPr algn="ctr"/>
            <a:r>
              <a:rPr lang="es-CO" sz="4800" b="1" dirty="0">
                <a:solidFill>
                  <a:srgbClr val="346232"/>
                </a:solidFill>
              </a:rPr>
              <a:t>Funciones SOAPI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7</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25203" y="3562411"/>
            <a:ext cx="3173283" cy="1395143"/>
            <a:chOff x="165037" y="3235546"/>
            <a:chExt cx="2828324" cy="1395143"/>
          </a:xfrm>
        </p:grpSpPr>
        <p:sp>
          <p:nvSpPr>
            <p:cNvPr id="22" name="TextBox 86">
              <a:extLst>
                <a:ext uri="{FF2B5EF4-FFF2-40B4-BE49-F238E27FC236}">
                  <a16:creationId xmlns:a16="http://schemas.microsoft.com/office/drawing/2014/main" id="{DC6DE25A-C1B8-4D43-A2E9-DBA2A2B5C5CD}"/>
                </a:ext>
              </a:extLst>
            </p:cNvPr>
            <p:cNvSpPr txBox="1"/>
            <p:nvPr/>
          </p:nvSpPr>
          <p:spPr>
            <a:xfrm>
              <a:off x="904455" y="3235546"/>
              <a:ext cx="2088906" cy="461665"/>
            </a:xfrm>
            <a:prstGeom prst="rect">
              <a:avLst/>
            </a:prstGeom>
            <a:noFill/>
          </p:spPr>
          <p:txBody>
            <a:bodyPr wrap="none" rtlCol="0" anchor="b">
              <a:spAutoFit/>
            </a:bodyPr>
            <a:lstStyle/>
            <a:p>
              <a:pPr algn="r"/>
              <a:r>
                <a:rPr lang="en-US" sz="2400" b="1" cap="all" noProof="1">
                  <a:solidFill>
                    <a:schemeClr val="tx2"/>
                  </a:solidFill>
                </a:rPr>
                <a:t>ImplementaR</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954107"/>
            </a:xfrm>
            <a:prstGeom prst="rect">
              <a:avLst/>
            </a:prstGeom>
          </p:spPr>
          <p:txBody>
            <a:bodyPr wrap="square">
              <a:spAutoFit/>
            </a:bodyPr>
            <a:lstStyle/>
            <a:p>
              <a:pPr algn="r"/>
              <a:r>
                <a:rPr lang="en-US" sz="1400" noProof="1">
                  <a:latin typeface="Arial Narrow" panose="020B0606020202030204" pitchFamily="34" charset="0"/>
                </a:rPr>
                <a:t>Esquemas de operación nacional y territorial</a:t>
              </a:r>
            </a:p>
            <a:p>
              <a:pPr algn="r"/>
              <a:r>
                <a:rPr lang="en-US" sz="1400" noProof="1">
                  <a:latin typeface="Arial Narrow" panose="020B0606020202030204" pitchFamily="34" charset="0"/>
                </a:rPr>
                <a:t>Asesoría a las Direcciones Regionales</a:t>
              </a:r>
            </a:p>
            <a:p>
              <a:pPr algn="r"/>
              <a:r>
                <a:rPr lang="en-US" sz="1400" noProof="1">
                  <a:latin typeface="Arial Narrow" panose="020B0606020202030204" pitchFamily="34" charset="0"/>
                </a:rPr>
                <a:t>Acciones para el acceso y permanencia </a:t>
              </a:r>
            </a:p>
            <a:p>
              <a:pPr algn="r"/>
              <a:r>
                <a:rPr lang="en-US" sz="1400" noProof="1">
                  <a:latin typeface="Arial Narrow" panose="020B0606020202030204" pitchFamily="34" charset="0"/>
                </a:rPr>
                <a:t>de los NNA</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26230" y="2123369"/>
            <a:ext cx="3935725" cy="2041474"/>
            <a:chOff x="165038" y="3235546"/>
            <a:chExt cx="2551176" cy="2041474"/>
          </a:xfrm>
        </p:grpSpPr>
        <p:sp>
          <p:nvSpPr>
            <p:cNvPr id="25" name="TextBox 93">
              <a:extLst>
                <a:ext uri="{FF2B5EF4-FFF2-40B4-BE49-F238E27FC236}">
                  <a16:creationId xmlns:a16="http://schemas.microsoft.com/office/drawing/2014/main" id="{91065DA9-6AE2-4BA6-BD49-7FBAAF90BB14}"/>
                </a:ext>
              </a:extLst>
            </p:cNvPr>
            <p:cNvSpPr txBox="1"/>
            <p:nvPr/>
          </p:nvSpPr>
          <p:spPr>
            <a:xfrm>
              <a:off x="751891" y="3235546"/>
              <a:ext cx="1149018" cy="461665"/>
            </a:xfrm>
            <a:prstGeom prst="rect">
              <a:avLst/>
            </a:prstGeom>
            <a:noFill/>
          </p:spPr>
          <p:txBody>
            <a:bodyPr wrap="none" rtlCol="0" anchor="b">
              <a:spAutoFit/>
            </a:bodyPr>
            <a:lstStyle/>
            <a:p>
              <a:pPr algn="ctr"/>
              <a:r>
                <a:rPr lang="en-US" sz="2400" b="1" cap="all" noProof="1">
                  <a:solidFill>
                    <a:schemeClr val="accent2"/>
                  </a:solidFill>
                </a:rPr>
                <a:t>COORDINAR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600438"/>
            </a:xfrm>
            <a:prstGeom prst="rect">
              <a:avLst/>
            </a:prstGeom>
          </p:spPr>
          <p:txBody>
            <a:bodyPr wrap="square">
              <a:spAutoFit/>
            </a:bodyPr>
            <a:lstStyle/>
            <a:p>
              <a:pPr algn="ctr"/>
              <a:r>
                <a:rPr lang="en-US" sz="1400" noProof="1">
                  <a:latin typeface="Arial Narrow" panose="020B0606020202030204" pitchFamily="34" charset="0"/>
                </a:rPr>
                <a:t>Operación de Servicios de Atención integral </a:t>
              </a:r>
            </a:p>
            <a:p>
              <a:pPr algn="ctr"/>
              <a:r>
                <a:rPr lang="en-US" sz="1400" noProof="1">
                  <a:latin typeface="Arial Narrow" panose="020B0606020202030204" pitchFamily="34" charset="0"/>
                </a:rPr>
                <a:t>a la Primera Infancia a nivel nacional y territorial.</a:t>
              </a:r>
            </a:p>
            <a:p>
              <a:pPr algn="ctr"/>
              <a:r>
                <a:rPr lang="en-US" sz="1400" noProof="1">
                  <a:latin typeface="Arial Narrow" panose="020B0606020202030204" pitchFamily="34" charset="0"/>
                </a:rPr>
                <a:t>Programación y ejecución de Metas Sociales.</a:t>
              </a:r>
            </a:p>
            <a:p>
              <a:pPr algn="ctr"/>
              <a:r>
                <a:rPr lang="en-US" sz="1400" noProof="1">
                  <a:latin typeface="Arial Narrow" panose="020B0606020202030204" pitchFamily="34" charset="0"/>
                </a:rPr>
                <a:t>Asignación de recursos para la operación de los servicios</a:t>
              </a:r>
            </a:p>
            <a:p>
              <a:pPr algn="ctr"/>
              <a:r>
                <a:rPr lang="en-US" sz="1400" noProof="1">
                  <a:latin typeface="Arial Narrow" panose="020B0606020202030204" pitchFamily="34" charset="0"/>
                </a:rPr>
                <a:t>Acciones con otras entidades del gobierno </a:t>
              </a:r>
            </a:p>
            <a:p>
              <a:pPr algn="ctr"/>
              <a:r>
                <a:rPr lang="en-US" sz="1400" noProof="1">
                  <a:latin typeface="Arial Narrow" panose="020B0606020202030204" pitchFamily="34" charset="0"/>
                </a:rPr>
                <a:t>y dependencias para la operación</a:t>
              </a:r>
            </a:p>
            <a:p>
              <a:pPr algn="ctr"/>
              <a:r>
                <a:rPr lang="en-US" sz="1400" noProof="1">
                  <a:latin typeface="Arial Narrow" panose="020B0606020202030204" pitchFamily="34" charset="0"/>
                </a:rPr>
                <a:t>de los servicios.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179700"/>
            <a:chOff x="165037" y="3235546"/>
            <a:chExt cx="2551177" cy="1179700"/>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1400274" cy="461665"/>
            </a:xfrm>
            <a:prstGeom prst="rect">
              <a:avLst/>
            </a:prstGeom>
            <a:noFill/>
          </p:spPr>
          <p:txBody>
            <a:bodyPr wrap="none" rtlCol="0" anchor="b">
              <a:spAutoFit/>
            </a:bodyPr>
            <a:lstStyle/>
            <a:p>
              <a:r>
                <a:rPr lang="en-US" sz="2400" b="1" cap="all" noProof="1">
                  <a:solidFill>
                    <a:schemeClr val="accent4">
                      <a:lumMod val="75000"/>
                    </a:schemeClr>
                  </a:solidFill>
                </a:rPr>
                <a:t>gestionar</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738664"/>
            </a:xfrm>
            <a:prstGeom prst="rect">
              <a:avLst/>
            </a:prstGeom>
          </p:spPr>
          <p:txBody>
            <a:bodyPr wrap="square">
              <a:spAutoFit/>
            </a:bodyPr>
            <a:lstStyle/>
            <a:p>
              <a:r>
                <a:rPr lang="en-US" sz="1400" noProof="1">
                  <a:latin typeface="Arial Narrow" panose="020B0606020202030204" pitchFamily="34" charset="0"/>
                </a:rPr>
                <a:t>PQR’s relacionadas con la operación</a:t>
              </a:r>
            </a:p>
            <a:p>
              <a:r>
                <a:rPr lang="en-US" sz="1400" noProof="1">
                  <a:latin typeface="Arial Narrow" panose="020B0606020202030204" pitchFamily="34" charset="0"/>
                </a:rPr>
                <a:t>Ejercer la supervision de los contratos de operación del nivel nacional</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656201" y="886611"/>
            <a:ext cx="5027723" cy="369332"/>
          </a:xfrm>
          <a:prstGeom prst="rect">
            <a:avLst/>
          </a:prstGeom>
        </p:spPr>
        <p:txBody>
          <a:bodyPr wrap="none">
            <a:spAutoFit/>
          </a:bodyPr>
          <a:lstStyle/>
          <a:p>
            <a:r>
              <a:rPr lang="es-CO" b="1" dirty="0">
                <a:solidFill>
                  <a:srgbClr val="346232"/>
                </a:solidFill>
              </a:rPr>
              <a:t>Subdirección de Operación - (Decreto 987 de 2012)</a:t>
            </a:r>
            <a:endParaRPr lang="es-CO" dirty="0"/>
          </a:p>
        </p:txBody>
      </p:sp>
    </p:spTree>
    <p:extLst>
      <p:ext uri="{BB962C8B-B14F-4D97-AF65-F5344CB8AC3E}">
        <p14:creationId xmlns:p14="http://schemas.microsoft.com/office/powerpoint/2010/main" val="290038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106756" y="159929"/>
            <a:ext cx="4692182" cy="830997"/>
          </a:xfrm>
          <a:prstGeom prst="rect">
            <a:avLst/>
          </a:prstGeom>
        </p:spPr>
        <p:txBody>
          <a:bodyPr wrap="none">
            <a:spAutoFit/>
          </a:bodyPr>
          <a:lstStyle/>
          <a:p>
            <a:pPr algn="ctr"/>
            <a:r>
              <a:rPr lang="es-CO" sz="4800" b="1" dirty="0">
                <a:solidFill>
                  <a:srgbClr val="346232"/>
                </a:solidFill>
              </a:rPr>
              <a:t>Funciones SGTAPI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8</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66446" y="3437657"/>
            <a:ext cx="2629579" cy="1826031"/>
            <a:chOff x="165037" y="3235546"/>
            <a:chExt cx="2828324" cy="1826031"/>
          </a:xfrm>
        </p:grpSpPr>
        <p:sp>
          <p:nvSpPr>
            <p:cNvPr id="22" name="TextBox 86">
              <a:extLst>
                <a:ext uri="{FF2B5EF4-FFF2-40B4-BE49-F238E27FC236}">
                  <a16:creationId xmlns:a16="http://schemas.microsoft.com/office/drawing/2014/main" id="{DC6DE25A-C1B8-4D43-A2E9-DBA2A2B5C5CD}"/>
                </a:ext>
              </a:extLst>
            </p:cNvPr>
            <p:cNvSpPr txBox="1"/>
            <p:nvPr/>
          </p:nvSpPr>
          <p:spPr>
            <a:xfrm>
              <a:off x="1124708" y="3235546"/>
              <a:ext cx="1868653" cy="461665"/>
            </a:xfrm>
            <a:prstGeom prst="rect">
              <a:avLst/>
            </a:prstGeom>
            <a:noFill/>
          </p:spPr>
          <p:txBody>
            <a:bodyPr wrap="none" rtlCol="0" anchor="b">
              <a:spAutoFit/>
            </a:bodyPr>
            <a:lstStyle/>
            <a:p>
              <a:pPr algn="r"/>
              <a:r>
                <a:rPr lang="en-US" sz="2400" b="1" cap="all" noProof="1">
                  <a:solidFill>
                    <a:schemeClr val="tx2"/>
                  </a:solidFill>
                </a:rPr>
                <a:t>DESARROLLO</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1384995"/>
            </a:xfrm>
            <a:prstGeom prst="rect">
              <a:avLst/>
            </a:prstGeom>
          </p:spPr>
          <p:txBody>
            <a:bodyPr wrap="square">
              <a:spAutoFit/>
            </a:bodyPr>
            <a:lstStyle/>
            <a:p>
              <a:pPr algn="r"/>
              <a:r>
                <a:rPr lang="en-US" sz="1400" noProof="1">
                  <a:latin typeface="Arial Narrow" panose="020B0606020202030204" pitchFamily="34" charset="0"/>
                </a:rPr>
                <a:t>Acciones para la </a:t>
              </a:r>
            </a:p>
            <a:p>
              <a:pPr algn="r"/>
              <a:r>
                <a:rPr lang="en-US" sz="1400" noProof="1">
                  <a:latin typeface="Arial Narrow" panose="020B0606020202030204" pitchFamily="34" charset="0"/>
                </a:rPr>
                <a:t>promoción del conocimiento</a:t>
              </a:r>
            </a:p>
            <a:p>
              <a:pPr algn="r"/>
              <a:r>
                <a:rPr lang="en-US" sz="1400" noProof="1">
                  <a:latin typeface="Arial Narrow" panose="020B0606020202030204" pitchFamily="34" charset="0"/>
                </a:rPr>
                <a:t>Informes sobre el</a:t>
              </a:r>
            </a:p>
            <a:p>
              <a:pPr algn="r"/>
              <a:r>
                <a:rPr lang="en-US" sz="1400" noProof="1">
                  <a:latin typeface="Arial Narrow" panose="020B0606020202030204" pitchFamily="34" charset="0"/>
                </a:rPr>
                <a:t> avance de la política</a:t>
              </a:r>
            </a:p>
            <a:p>
              <a:pPr algn="r"/>
              <a:r>
                <a:rPr lang="en-US" sz="1400" noProof="1">
                  <a:latin typeface="Arial Narrow" panose="020B0606020202030204" pitchFamily="34" charset="0"/>
                </a:rPr>
                <a:t>Estudios y análisis sobre la situación de la PI y la calidad de la atención</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530612" y="2232130"/>
            <a:ext cx="3177321" cy="1395143"/>
            <a:chOff x="165038" y="3235546"/>
            <a:chExt cx="2551176" cy="1395143"/>
          </a:xfrm>
        </p:grpSpPr>
        <p:sp>
          <p:nvSpPr>
            <p:cNvPr id="25" name="TextBox 93">
              <a:extLst>
                <a:ext uri="{FF2B5EF4-FFF2-40B4-BE49-F238E27FC236}">
                  <a16:creationId xmlns:a16="http://schemas.microsoft.com/office/drawing/2014/main" id="{91065DA9-6AE2-4BA6-BD49-7FBAAF90BB14}"/>
                </a:ext>
              </a:extLst>
            </p:cNvPr>
            <p:cNvSpPr txBox="1"/>
            <p:nvPr/>
          </p:nvSpPr>
          <p:spPr>
            <a:xfrm>
              <a:off x="1024943" y="3235546"/>
              <a:ext cx="783676" cy="461665"/>
            </a:xfrm>
            <a:prstGeom prst="rect">
              <a:avLst/>
            </a:prstGeom>
            <a:noFill/>
          </p:spPr>
          <p:txBody>
            <a:bodyPr wrap="none" rtlCol="0" anchor="b">
              <a:spAutoFit/>
            </a:bodyPr>
            <a:lstStyle/>
            <a:p>
              <a:pPr algn="ctr"/>
              <a:r>
                <a:rPr lang="en-US" sz="2400" b="1" cap="all" noProof="1">
                  <a:solidFill>
                    <a:schemeClr val="accent2"/>
                  </a:solidFill>
                </a:rPr>
                <a:t>definir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954107"/>
            </a:xfrm>
            <a:prstGeom prst="rect">
              <a:avLst/>
            </a:prstGeom>
          </p:spPr>
          <p:txBody>
            <a:bodyPr wrap="square">
              <a:spAutoFit/>
            </a:bodyPr>
            <a:lstStyle/>
            <a:p>
              <a:pPr algn="ctr"/>
              <a:r>
                <a:rPr lang="en-US" sz="1400" noProof="1">
                  <a:latin typeface="Arial Narrow" panose="020B0606020202030204" pitchFamily="34" charset="0"/>
                </a:rPr>
                <a:t>Acciones para la atención técnica en las Direcciones Regionales</a:t>
              </a:r>
            </a:p>
            <a:p>
              <a:pPr algn="ctr"/>
              <a:r>
                <a:rPr lang="en-US" sz="1400" noProof="1">
                  <a:latin typeface="Arial Narrow" panose="020B0606020202030204" pitchFamily="34" charset="0"/>
                </a:rPr>
                <a:t>Modelos de Costos y Servicios</a:t>
              </a:r>
            </a:p>
            <a:p>
              <a:pPr algn="ctr"/>
              <a:r>
                <a:rPr lang="en-US" sz="1400" noProof="1">
                  <a:latin typeface="Arial Narrow" panose="020B0606020202030204" pitchFamily="34" charset="0"/>
                </a:rPr>
                <a:t>Procesos para la medicion de avances en el desarrollo de la política</a:t>
              </a:r>
            </a:p>
            <a:p>
              <a:pPr algn="ctr"/>
              <a:r>
                <a:rPr lang="en-US" sz="1400" noProof="1">
                  <a:latin typeface="Arial Narrow" panose="020B0606020202030204" pitchFamily="34" charset="0"/>
                </a:rPr>
                <a:t>Planes de mejora nacionales y territoriales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352462" y="863704"/>
            <a:ext cx="5552354" cy="369332"/>
          </a:xfrm>
          <a:prstGeom prst="rect">
            <a:avLst/>
          </a:prstGeom>
        </p:spPr>
        <p:txBody>
          <a:bodyPr wrap="none">
            <a:spAutoFit/>
          </a:bodyPr>
          <a:lstStyle/>
          <a:p>
            <a:r>
              <a:rPr lang="es-CO" b="1" dirty="0">
                <a:solidFill>
                  <a:srgbClr val="346232"/>
                </a:solidFill>
              </a:rPr>
              <a:t>Subdirección de Gestión Técnica - (Decreto 987 de 2012)</a:t>
            </a:r>
            <a:endParaRPr lang="es-CO" dirty="0"/>
          </a:p>
        </p:txBody>
      </p:sp>
    </p:spTree>
    <p:extLst>
      <p:ext uri="{BB962C8B-B14F-4D97-AF65-F5344CB8AC3E}">
        <p14:creationId xmlns:p14="http://schemas.microsoft.com/office/powerpoint/2010/main" val="186589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3062876" y="383905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1877883" y="3490935"/>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2137862" y="1597815"/>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762554" y="2867678"/>
            <a:ext cx="1500370" cy="1186129"/>
            <a:chOff x="472420" y="2682014"/>
            <a:chExt cx="1500370"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72420" y="301063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SONIA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4322" y="32418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338925" y="3038369"/>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 de</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26012" y="3371548"/>
            <a:ext cx="403164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247128" y="3268370"/>
            <a:ext cx="1678665"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GESTI   N</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403638"/>
            <a:ext cx="5960328" cy="118612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COADYUVAR EN LA COORDINACIÓN Y ARTICULACIÓN DE LOS EQUIPOS INFRAESTRUCTURA Y DOTACIONES, MECANISMOS DE CONTRATACIÓN, PRIMARIO, BENEFICIOS SOCIALES Y ASUNTOS SINDICALES DE LA MODALIDAD COMUNITARIA</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669744"/>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ADMINISTRATIVAS Y FINANCIERAS DESARROLLADAS POR LOS EQUIPOS DE TRABAJO DE LA SUBDIRECCIÓN.</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4706133"/>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3" name="Gráfico 12" descr="Red">
            <a:extLst>
              <a:ext uri="{FF2B5EF4-FFF2-40B4-BE49-F238E27FC236}">
                <a16:creationId xmlns:a16="http://schemas.microsoft.com/office/drawing/2014/main" id="{A45E8EA1-D791-44CB-946C-945DCB6D56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9327">
            <a:off x="-592367" y="2766906"/>
            <a:ext cx="1150601" cy="1150601"/>
          </a:xfrm>
          <a:prstGeom prst="rect">
            <a:avLst/>
          </a:prstGeom>
        </p:spPr>
      </p:pic>
      <p:pic>
        <p:nvPicPr>
          <p:cNvPr id="15" name="Gráfico 14" descr="Engranaje único">
            <a:extLst>
              <a:ext uri="{FF2B5EF4-FFF2-40B4-BE49-F238E27FC236}">
                <a16:creationId xmlns:a16="http://schemas.microsoft.com/office/drawing/2014/main" id="{5A9C8A55-8C85-4902-A3D5-CB7685838E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964171">
            <a:off x="-418377" y="2996702"/>
            <a:ext cx="802622" cy="802622"/>
          </a:xfrm>
          <a:prstGeom prst="rect">
            <a:avLst/>
          </a:prstGeom>
        </p:spPr>
      </p:pic>
      <p:pic>
        <p:nvPicPr>
          <p:cNvPr id="19" name="Gráfico 18" descr="Bombilla">
            <a:extLst>
              <a:ext uri="{FF2B5EF4-FFF2-40B4-BE49-F238E27FC236}">
                <a16:creationId xmlns:a16="http://schemas.microsoft.com/office/drawing/2014/main" id="{4F48409C-155A-477C-8B8F-832D7ED716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910" y="3313587"/>
            <a:ext cx="577854" cy="577854"/>
          </a:xfrm>
          <a:prstGeom prst="rect">
            <a:avLst/>
          </a:prstGeom>
        </p:spPr>
      </p:pic>
    </p:spTree>
    <p:extLst>
      <p:ext uri="{BB962C8B-B14F-4D97-AF65-F5344CB8AC3E}">
        <p14:creationId xmlns:p14="http://schemas.microsoft.com/office/powerpoint/2010/main" val="20702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wipe(left)">
                                      <p:cBhvr>
                                        <p:cTn id="25" dur="500"/>
                                        <p:tgtEl>
                                          <p:spTgt spid="12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wipe(up)">
                                      <p:cBhvr>
                                        <p:cTn id="33" dur="500"/>
                                        <p:tgtEl>
                                          <p:spTgt spid="12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7" grpId="0" animBg="1"/>
      <p:bldP spid="79" grpId="0"/>
      <p:bldP spid="5" grpId="0" animBg="1"/>
      <p:bldP spid="9" grpId="0" animBg="1"/>
      <p:bldP spid="2" grpId="0"/>
      <p:bldP spid="3" grpId="0" animBg="1"/>
      <p:bldP spid="6" grpId="0" animBg="1"/>
      <p:bldP spid="8"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AFDD08A6D7A1F4F95D4C45B22E6F717" ma:contentTypeVersion="4" ma:contentTypeDescription="Crear nuevo documento." ma:contentTypeScope="" ma:versionID="c42df58786052bb9774b95ed09393495">
  <xsd:schema xmlns:xsd="http://www.w3.org/2001/XMLSchema" xmlns:xs="http://www.w3.org/2001/XMLSchema" xmlns:p="http://schemas.microsoft.com/office/2006/metadata/properties" xmlns:ns2="3057e472-ac9c-43ce-a6ab-868978ff879e" xmlns:ns3="6774c0aa-6979-4448-b1aa-fea17ac8e0a2" targetNamespace="http://schemas.microsoft.com/office/2006/metadata/properties" ma:root="true" ma:fieldsID="ef7a5cc5e1fb477445909283d8f4e06a" ns2:_="" ns3:_="">
    <xsd:import namespace="3057e472-ac9c-43ce-a6ab-868978ff879e"/>
    <xsd:import namespace="6774c0aa-6979-4448-b1aa-fea17ac8e0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57e472-ac9c-43ce-a6ab-868978ff879e"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74c0aa-6979-4448-b1aa-fea17ac8e0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F30C51-3E33-4624-904C-300DBDBAC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57e472-ac9c-43ce-a6ab-868978ff879e"/>
    <ds:schemaRef ds:uri="6774c0aa-6979-4448-b1aa-fea17ac8e0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069519-CBC6-44DA-9E28-9267CCB81940}">
  <ds:schemaRefs>
    <ds:schemaRef ds:uri="http://schemas.microsoft.com/sharepoint/v3/contenttype/forms"/>
  </ds:schemaRefs>
</ds:datastoreItem>
</file>

<file path=customXml/itemProps3.xml><?xml version="1.0" encoding="utf-8"?>
<ds:datastoreItem xmlns:ds="http://schemas.openxmlformats.org/officeDocument/2006/customXml" ds:itemID="{3D7F0A62-A927-45FD-9C75-A602E8822117}">
  <ds:schemaRefs>
    <ds:schemaRef ds:uri="http://schemas.microsoft.com/office/2006/documentManagement/types"/>
    <ds:schemaRef ds:uri="http://schemas.microsoft.com/office/infopath/2007/PartnerControls"/>
    <ds:schemaRef ds:uri="http://purl.org/dc/elements/1.1/"/>
    <ds:schemaRef ds:uri="6774c0aa-6979-4448-b1aa-fea17ac8e0a2"/>
    <ds:schemaRef ds:uri="http://schemas.microsoft.com/office/2006/metadata/properties"/>
    <ds:schemaRef ds:uri="http://purl.org/dc/terms/"/>
    <ds:schemaRef ds:uri="http://schemas.openxmlformats.org/package/2006/metadata/core-properties"/>
    <ds:schemaRef ds:uri="3057e472-ac9c-43ce-a6ab-868978ff879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8113</TotalTime>
  <Words>4375</Words>
  <Application>Microsoft Macintosh PowerPoint</Application>
  <PresentationFormat>Panorámica</PresentationFormat>
  <Paragraphs>748</Paragraphs>
  <Slides>44</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Arial Narrow</vt:lpstr>
      <vt:lpstr>Calibri</vt:lpstr>
      <vt:lpstr>Calibri Light</vt:lpstr>
      <vt:lpstr>Century Gothic</vt:lpstr>
      <vt:lpstr>Impact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Carlos Eduardo Madrid Gomez</cp:lastModifiedBy>
  <cp:revision>372</cp:revision>
  <dcterms:created xsi:type="dcterms:W3CDTF">2018-08-24T05:26:58Z</dcterms:created>
  <dcterms:modified xsi:type="dcterms:W3CDTF">2019-03-04T19:31:39Z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0x0101005AFDD08A6D7A1F4F95D4C45B22E6F717</vt:lpwstr>
  </property>
</Properties>
</file>